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sldIdLst>
    <p:sldId id="1021" r:id="rId2"/>
    <p:sldId id="1024" r:id="rId3"/>
    <p:sldId id="1023" r:id="rId4"/>
    <p:sldId id="1027" r:id="rId5"/>
    <p:sldId id="1026" r:id="rId6"/>
    <p:sldId id="1066" r:id="rId7"/>
    <p:sldId id="1067" r:id="rId8"/>
    <p:sldId id="1030" r:id="rId9"/>
    <p:sldId id="1031" r:id="rId10"/>
    <p:sldId id="1070" r:id="rId11"/>
  </p:sldIdLst>
  <p:sldSz cx="9144000" cy="6858000" type="screen4x3"/>
  <p:notesSz cx="6858000" cy="9144000"/>
  <p:defaultTextStyle>
    <a:defPPr>
      <a:defRPr lang="en-US"/>
    </a:defPPr>
    <a:lvl1pPr marL="0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5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4570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BD2F19-8C50-9F4A-9B77-15DA26662DD5}">
          <p14:sldIdLst>
            <p14:sldId id="1021"/>
            <p14:sldId id="1024"/>
            <p14:sldId id="1023"/>
            <p14:sldId id="1027"/>
            <p14:sldId id="1026"/>
            <p14:sldId id="1066"/>
            <p14:sldId id="1067"/>
            <p14:sldId id="1030"/>
            <p14:sldId id="1031"/>
            <p14:sldId id="10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12B"/>
    <a:srgbClr val="0062AB"/>
    <a:srgbClr val="1D7958"/>
    <a:srgbClr val="357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3" autoAdjust="0"/>
    <p:restoredTop sz="93023" autoAdjust="0"/>
  </p:normalViewPr>
  <p:slideViewPr>
    <p:cSldViewPr snapToGrid="0" snapToObjects="1">
      <p:cViewPr varScale="1">
        <p:scale>
          <a:sx n="59" d="100"/>
          <a:sy n="59" d="100"/>
        </p:scale>
        <p:origin x="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D131-6BAD-914C-9B87-CB97EBFE4505}" type="datetimeFigureOut">
              <a:rPr lang="en-US" smtClean="0"/>
              <a:t>7/3/18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FB47-0533-9B48-9F33-DB6EFBA1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5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8D00F-0A09-4D47-A9BF-1A4DD3EC95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6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8D00F-0A09-4D47-A9BF-1A4DD3EC95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3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8D00F-0A09-4D47-A9BF-1A4DD3EC95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5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8D00F-0A09-4D47-A9BF-1A4DD3EC95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3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8D00F-0A09-4D47-A9BF-1A4DD3EC95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6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8D00F-0A09-4D47-A9BF-1A4DD3EC95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2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B80C-2A84-044B-B0F0-F956FD5BC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7D198-2D87-7C4B-B03D-2F5AA35E9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1B93-10D8-3743-8FD0-833A139A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CED24-3F44-DE4B-AD1A-2C93FF5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C3840-33A8-744D-B11A-F878E0C5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C0FD-7A84-C443-8465-D0A310AD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68DE4-385C-9F46-BD25-0C55C1E23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418A-381F-AC4C-9826-0492BEC0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6B4E6-5971-9343-BEE2-32038B4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586B-3700-A144-A98E-D3402239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14760-5F3A-1B46-B450-973F5598A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0BBCF-F626-B841-8525-8BFF3F567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DC46-45B0-6743-972A-9D5CD464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3A8BB-3AC9-CD4F-A1DF-684B13F7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5693F-EB28-C648-90E5-A59CAD80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D639-6A15-8547-99FF-4FD5FF3C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52B9-BF73-4A4F-B9EC-6837FAC4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8918-33B6-6C4E-8262-9C993CDA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D5C62-1B50-354E-BE9E-BE4A8F3E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4E85-6FA2-F049-9014-47EE5079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0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0F10-45C1-B74A-846E-790CBE15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C895A-D396-C34D-8421-01F96F245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6983D-710D-044B-A04D-9C38FA65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4BAD4-3130-364A-A791-419AABDC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9B966-561A-F64E-9596-E3B15BF4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8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CEA4-72D6-204D-9356-BC8DFCA9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3734E-6017-9F4F-A90A-C7BEE0697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5B6B3-9DE4-134A-844D-75FADBA1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4F02C-C2D4-274F-AE45-3A241BA8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0DDCE-8E3C-8F46-9C2F-C6E81977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AD353-5D2A-CB4E-8B42-8C84B3E5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9692-784D-BF45-9496-D827B07C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D9C50-1720-B241-845C-CDF5D257A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C364E-6D8D-474B-85AC-EAF2BAA51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9C5A3-EA13-704F-B13D-B28727011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72AB9-7135-EE4E-A2D3-96B1336BD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C0F66-FF8E-4546-B187-06F7148A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2EC6CC-2308-394E-AE51-52B5CC60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61497-F8B1-4D45-AAD9-D3891265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A4EB-D2E3-2E47-8855-F676DD99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F33EF-4285-0B48-BC76-B8532938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FCBBB-7CE2-8544-AF4F-C262508A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1D06C-21B9-9B4D-992B-BD41A6AB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9BD2F-B9F7-134A-90A0-EC051A7E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63A39-79BA-664D-9660-02BC5F83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5F88B-8DD9-514B-BE9F-66C280D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BA67-7FC9-8C4D-947A-4E6355FD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C28B-218B-114F-9233-B6C88992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D91F-10E6-AE41-9DC6-2A4D17233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5FD9E-9BA0-054B-BCC8-66940B16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A7259-8CF6-5149-8F71-30CFEB18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7F97D-FC59-FD42-8944-48DE2B9A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7EEA-8ABA-E34B-ACC5-B0ECF228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59BCF-794E-014C-A53E-BFF6F26B0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A7AF2-59CC-F24D-9297-2B00CB0BC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D9FAB-A790-E44E-BD6F-AA8A9065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538F-760D-9449-A9C6-A7A10215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38FF9-8632-2D4A-A52B-4C11FAE1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65426-82B2-A643-BDD6-58489ACE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E0BA5-543A-5D4E-A47E-81EE306D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61A91-5695-4848-9D08-8D33F29DA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C937-71B2-3545-A006-A99A23BE6BC0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7917E-D9C5-104E-8A6B-B06414BAD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25143-39C6-F04B-A346-8EDB509FB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EC9F-F5F4-0143-B52C-BDB52A1B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ABC40E-E666-2C45-B44B-A3AF2EFA07E2}"/>
              </a:ext>
            </a:extLst>
          </p:cNvPr>
          <p:cNvSpPr/>
          <p:nvPr/>
        </p:nvSpPr>
        <p:spPr>
          <a:xfrm>
            <a:off x="39081" y="102358"/>
            <a:ext cx="9034818" cy="6755642"/>
          </a:xfrm>
          <a:prstGeom prst="rect">
            <a:avLst/>
          </a:prstGeom>
          <a:solidFill>
            <a:schemeClr val="tx1"/>
          </a:solidFill>
          <a:ln w="174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574BA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6C0888-C405-464C-8AFF-8E953AFD8FD6}"/>
              </a:ext>
            </a:extLst>
          </p:cNvPr>
          <p:cNvGrpSpPr/>
          <p:nvPr/>
        </p:nvGrpSpPr>
        <p:grpSpPr>
          <a:xfrm>
            <a:off x="46836" y="1143000"/>
            <a:ext cx="9042573" cy="3138055"/>
            <a:chOff x="46836" y="2015836"/>
            <a:chExt cx="9042573" cy="31380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BD94FA-B56B-DC40-A535-2057BE09A97F}"/>
                </a:ext>
              </a:extLst>
            </p:cNvPr>
            <p:cNvSpPr/>
            <p:nvPr/>
          </p:nvSpPr>
          <p:spPr>
            <a:xfrm>
              <a:off x="54591" y="2015836"/>
              <a:ext cx="9034818" cy="3138055"/>
            </a:xfrm>
            <a:prstGeom prst="rect">
              <a:avLst/>
            </a:prstGeom>
            <a:solidFill>
              <a:schemeClr val="bg1"/>
            </a:solidFill>
            <a:ln w="174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74BA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E20F84-087F-A347-9D97-EF009F804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936" y="2645024"/>
              <a:ext cx="8084127" cy="19810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5AEB5A-3B9C-8D45-8F96-B779500D3495}"/>
                </a:ext>
              </a:extLst>
            </p:cNvPr>
            <p:cNvSpPr/>
            <p:nvPr/>
          </p:nvSpPr>
          <p:spPr>
            <a:xfrm>
              <a:off x="54590" y="4749013"/>
              <a:ext cx="9034818" cy="72369"/>
            </a:xfrm>
            <a:prstGeom prst="rect">
              <a:avLst/>
            </a:prstGeom>
            <a:solidFill>
              <a:schemeClr val="tx1"/>
            </a:solidFill>
            <a:ln w="174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74BA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522904-7A36-C04D-98D9-ACCF909D98C1}"/>
                </a:ext>
              </a:extLst>
            </p:cNvPr>
            <p:cNvSpPr/>
            <p:nvPr/>
          </p:nvSpPr>
          <p:spPr>
            <a:xfrm>
              <a:off x="46836" y="2246419"/>
              <a:ext cx="9034818" cy="72369"/>
            </a:xfrm>
            <a:prstGeom prst="rect">
              <a:avLst/>
            </a:prstGeom>
            <a:solidFill>
              <a:schemeClr val="tx1"/>
            </a:solidFill>
            <a:ln w="174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74BA"/>
                </a:solidFill>
              </a:endParaRPr>
            </a:p>
          </p:txBody>
        </p:sp>
      </p:grpSp>
      <p:sp>
        <p:nvSpPr>
          <p:cNvPr id="14" name="Title 2">
            <a:extLst>
              <a:ext uri="{FF2B5EF4-FFF2-40B4-BE49-F238E27FC236}">
                <a16:creationId xmlns:a16="http://schemas.microsoft.com/office/drawing/2014/main" id="{57CEF1C9-3AAE-3541-8F99-8EE7FEA2BBC2}"/>
              </a:ext>
            </a:extLst>
          </p:cNvPr>
          <p:cNvSpPr txBox="1">
            <a:spLocks/>
          </p:cNvSpPr>
          <p:nvPr/>
        </p:nvSpPr>
        <p:spPr>
          <a:xfrm>
            <a:off x="393345" y="5040872"/>
            <a:ext cx="8326290" cy="129747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2018 “of the Year”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177033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B8DFC5-71EE-A942-B29C-546845BA3386}"/>
              </a:ext>
            </a:extLst>
          </p:cNvPr>
          <p:cNvSpPr/>
          <p:nvPr/>
        </p:nvSpPr>
        <p:spPr>
          <a:xfrm>
            <a:off x="92691" y="40079"/>
            <a:ext cx="9034818" cy="2347323"/>
          </a:xfrm>
          <a:prstGeom prst="rect">
            <a:avLst/>
          </a:prstGeom>
          <a:solidFill>
            <a:srgbClr val="0062AB"/>
          </a:solidFill>
          <a:ln>
            <a:solidFill>
              <a:srgbClr val="00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00086"/>
            <a:ext cx="8458200" cy="1524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rgbClr val="1921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Client of the Year</a:t>
            </a:r>
          </a:p>
        </p:txBody>
      </p:sp>
      <p:sp>
        <p:nvSpPr>
          <p:cNvPr id="2" name="AutoShape 2" descr="https://clients.projectmates.com/Projectmates/Core/DownloadFile.aspx?download=1&amp;FileName=F824C32BDECEE0449A5581EB94F2DB75C11ABF588D1066338144F62EC6FE7E2AAD423E79096BD665E1151C8F5735298A868BC6F1CD43B3A2E9CEF27D9146D16D&amp;t=635966753791050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https://clients.projectmates.com/Projectmates/Core/DownloadFile.aspx?download=1&amp;FileName=F824C32BDECEE0449A5581EB94F2DB75C11ABF588D1066338144F62EC6FE7E2AEC75E3F383A3FC3F04C4F015540FF1AC2C2EA347074BC3948C97358506DDDEB7797F659580B7AAAEB7063566F25333F3&amp;t=6359667537902686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clients.projectmates.com/Projectmates/Core/DownloadFile.aspx?download=1&amp;FileName=F824C32BDECEE0449A5581EB94F2DB75C11ABF588D1066338144F62EC6FE7E2AEC75E3F383A3FC3F04C4F015540FF1ACE8C3E74212170CD35303822A56E5E16B1DE5004A8EF163C8A1BB48F0522C4D6F&amp;t=6359667567512711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5A0B8B-E351-6D4B-934B-4504401CBDF0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F18ED-7B7B-E54C-8D1F-EB28A2E69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083" y="2729453"/>
            <a:ext cx="3471845" cy="33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55A5C7-89A9-684B-BABF-2BBEFD379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074" y="4700574"/>
            <a:ext cx="3929491" cy="22005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D2F1F1-257C-F240-94C1-84C1E74BF901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D728C-08F3-BD46-A7CD-7B1D89C5602F}"/>
              </a:ext>
            </a:extLst>
          </p:cNvPr>
          <p:cNvSpPr/>
          <p:nvPr/>
        </p:nvSpPr>
        <p:spPr>
          <a:xfrm>
            <a:off x="30822" y="51370"/>
            <a:ext cx="4541178" cy="6755642"/>
          </a:xfrm>
          <a:prstGeom prst="rect">
            <a:avLst/>
          </a:prstGeom>
          <a:solidFill>
            <a:srgbClr val="0062AB"/>
          </a:solidFill>
          <a:ln>
            <a:solidFill>
              <a:srgbClr val="357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9406" y="4700574"/>
            <a:ext cx="4039985" cy="1006294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19212B"/>
                </a:solidFill>
                <a:latin typeface="+mn-lt"/>
              </a:rPr>
              <a:t>Wayne Warren</a:t>
            </a:r>
            <a:br>
              <a:rPr lang="en-US" sz="3600" i="1" dirty="0">
                <a:solidFill>
                  <a:srgbClr val="19212B"/>
                </a:solidFill>
                <a:latin typeface="+mn-lt"/>
              </a:rPr>
            </a:br>
            <a:endParaRPr lang="en-US" sz="3600" i="1" dirty="0">
              <a:solidFill>
                <a:srgbClr val="19212B"/>
              </a:solidFill>
              <a:latin typeface="+mn-l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D69A172-C20D-F245-A4A4-66F6F580B799}"/>
              </a:ext>
            </a:extLst>
          </p:cNvPr>
          <p:cNvSpPr txBox="1">
            <a:spLocks/>
          </p:cNvSpPr>
          <p:nvPr/>
        </p:nvSpPr>
        <p:spPr>
          <a:xfrm>
            <a:off x="281418" y="1326348"/>
            <a:ext cx="4039985" cy="3740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CCM 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 the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Year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A5F84C-310B-CA40-96D0-F2694EC5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39" y="926403"/>
            <a:ext cx="3680321" cy="36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3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B8DFC5-71EE-A942-B29C-546845BA3386}"/>
              </a:ext>
            </a:extLst>
          </p:cNvPr>
          <p:cNvSpPr/>
          <p:nvPr/>
        </p:nvSpPr>
        <p:spPr>
          <a:xfrm>
            <a:off x="92691" y="40079"/>
            <a:ext cx="9034818" cy="2347323"/>
          </a:xfrm>
          <a:prstGeom prst="rect">
            <a:avLst/>
          </a:prstGeom>
          <a:solidFill>
            <a:srgbClr val="0062AB"/>
          </a:solidFill>
          <a:ln>
            <a:solidFill>
              <a:srgbClr val="00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00086"/>
            <a:ext cx="8458200" cy="1524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rgbClr val="1921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CCM Young Leader</a:t>
            </a:r>
          </a:p>
          <a:p>
            <a:pPr algn="ctr">
              <a:defRPr/>
            </a:pPr>
            <a:r>
              <a:rPr lang="en-US" sz="5400" b="1" kern="0" dirty="0">
                <a:solidFill>
                  <a:srgbClr val="1921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the Year</a:t>
            </a:r>
          </a:p>
        </p:txBody>
      </p:sp>
      <p:sp>
        <p:nvSpPr>
          <p:cNvPr id="2" name="AutoShape 2" descr="https://clients.projectmates.com/Projectmates/Core/DownloadFile.aspx?download=1&amp;FileName=F824C32BDECEE0449A5581EB94F2DB75C11ABF588D1066338144F62EC6FE7E2AAD423E79096BD665E1151C8F5735298A868BC6F1CD43B3A2E9CEF27D9146D16D&amp;t=635966753791050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https://clients.projectmates.com/Projectmates/Core/DownloadFile.aspx?download=1&amp;FileName=F824C32BDECEE0449A5581EB94F2DB75C11ABF588D1066338144F62EC6FE7E2AEC75E3F383A3FC3F04C4F015540FF1AC2C2EA347074BC3948C97358506DDDEB7797F659580B7AAAEB7063566F25333F3&amp;t=6359667537902686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clients.projectmates.com/Projectmates/Core/DownloadFile.aspx?download=1&amp;FileName=F824C32BDECEE0449A5581EB94F2DB75C11ABF588D1066338144F62EC6FE7E2AEC75E3F383A3FC3F04C4F015540FF1ACE8C3E74212170CD35303822A56E5E16B1DE5004A8EF163C8A1BB48F0522C4D6F&amp;t=6359667567512711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5A0B8B-E351-6D4B-934B-4504401CBDF0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E9F96-3BE9-984F-94F5-941188A58649}"/>
              </a:ext>
            </a:extLst>
          </p:cNvPr>
          <p:cNvSpPr/>
          <p:nvPr/>
        </p:nvSpPr>
        <p:spPr>
          <a:xfrm>
            <a:off x="1560971" y="5885390"/>
            <a:ext cx="5974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solidFill>
                  <a:srgbClr val="19212B"/>
                </a:solidFill>
              </a:rPr>
              <a:t>Riley O’Brien, M.E. P.E.</a:t>
            </a:r>
            <a:endParaRPr lang="en-US" sz="4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004CC-70FE-DD41-BFEC-63533F3E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303" y="2595225"/>
            <a:ext cx="2629855" cy="32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2F1F1-257C-F240-94C1-84C1E74BF901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D728C-08F3-BD46-A7CD-7B1D89C5602F}"/>
              </a:ext>
            </a:extLst>
          </p:cNvPr>
          <p:cNvSpPr/>
          <p:nvPr/>
        </p:nvSpPr>
        <p:spPr>
          <a:xfrm>
            <a:off x="30822" y="51370"/>
            <a:ext cx="4541178" cy="6755642"/>
          </a:xfrm>
          <a:prstGeom prst="rect">
            <a:avLst/>
          </a:prstGeom>
          <a:solidFill>
            <a:srgbClr val="0062AB"/>
          </a:solidFill>
          <a:ln>
            <a:solidFill>
              <a:srgbClr val="357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9406" y="4375230"/>
            <a:ext cx="4039985" cy="1331638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19212B"/>
                </a:solidFill>
                <a:latin typeface="+mn-lt"/>
              </a:rPr>
              <a:t>David Schroeder, PM,CCM, LEED, AP </a:t>
            </a:r>
            <a:br>
              <a:rPr lang="en-US" sz="3600" i="1" dirty="0">
                <a:solidFill>
                  <a:srgbClr val="19212B"/>
                </a:solidFill>
                <a:latin typeface="+mn-lt"/>
              </a:rPr>
            </a:br>
            <a:endParaRPr lang="en-US" sz="3600" i="1" dirty="0">
              <a:solidFill>
                <a:srgbClr val="19212B"/>
              </a:solidFill>
              <a:latin typeface="+mn-l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D69A172-C20D-F245-A4A4-66F6F580B799}"/>
              </a:ext>
            </a:extLst>
          </p:cNvPr>
          <p:cNvSpPr txBox="1">
            <a:spLocks/>
          </p:cNvSpPr>
          <p:nvPr/>
        </p:nvSpPr>
        <p:spPr>
          <a:xfrm>
            <a:off x="281418" y="1326348"/>
            <a:ext cx="4039985" cy="3740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Volunteer 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 the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1C19BE-A296-DC43-B452-4B7FE5EA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50" y="779905"/>
            <a:ext cx="3370740" cy="3370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D99C1-5262-4B45-9A87-E9486BE1416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75" y="5302337"/>
            <a:ext cx="3526846" cy="10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B8DFC5-71EE-A942-B29C-546845BA3386}"/>
              </a:ext>
            </a:extLst>
          </p:cNvPr>
          <p:cNvSpPr/>
          <p:nvPr/>
        </p:nvSpPr>
        <p:spPr>
          <a:xfrm>
            <a:off x="92691" y="40079"/>
            <a:ext cx="9034818" cy="2347323"/>
          </a:xfrm>
          <a:prstGeom prst="rect">
            <a:avLst/>
          </a:prstGeom>
          <a:solidFill>
            <a:srgbClr val="0062AB"/>
          </a:solidFill>
          <a:ln>
            <a:solidFill>
              <a:srgbClr val="00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00086"/>
            <a:ext cx="8458200" cy="1524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rgbClr val="1921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CCM Firm of the Year</a:t>
            </a:r>
          </a:p>
        </p:txBody>
      </p:sp>
      <p:sp>
        <p:nvSpPr>
          <p:cNvPr id="2" name="AutoShape 2" descr="https://clients.projectmates.com/Projectmates/Core/DownloadFile.aspx?download=1&amp;FileName=F824C32BDECEE0449A5581EB94F2DB75C11ABF588D1066338144F62EC6FE7E2AAD423E79096BD665E1151C8F5735298A868BC6F1CD43B3A2E9CEF27D9146D16D&amp;t=635966753791050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https://clients.projectmates.com/Projectmates/Core/DownloadFile.aspx?download=1&amp;FileName=F824C32BDECEE0449A5581EB94F2DB75C11ABF588D1066338144F62EC6FE7E2AEC75E3F383A3FC3F04C4F015540FF1AC2C2EA347074BC3948C97358506DDDEB7797F659580B7AAAEB7063566F25333F3&amp;t=6359667537902686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clients.projectmates.com/Projectmates/Core/DownloadFile.aspx?download=1&amp;FileName=F824C32BDECEE0449A5581EB94F2DB75C11ABF588D1066338144F62EC6FE7E2AEC75E3F383A3FC3F04C4F015540FF1ACE8C3E74212170CD35303822A56E5E16B1DE5004A8EF163C8A1BB48F0522C4D6F&amp;t=6359667567512711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5A0B8B-E351-6D4B-934B-4504401CBDF0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2E3EB19-F4C5-664F-BBDB-D33A902AFCF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19" y="3429191"/>
            <a:ext cx="7396223" cy="179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CA8E0B-78D1-904D-94A0-19B592B7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3522" y="2059034"/>
            <a:ext cx="6135739" cy="5113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A54C3-313C-0E48-9C86-9A51231A4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160" y="3047279"/>
            <a:ext cx="5387727" cy="44897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CB8DFC5-71EE-A942-B29C-546845BA3386}"/>
              </a:ext>
            </a:extLst>
          </p:cNvPr>
          <p:cNvSpPr/>
          <p:nvPr/>
        </p:nvSpPr>
        <p:spPr>
          <a:xfrm>
            <a:off x="92691" y="40079"/>
            <a:ext cx="9034818" cy="2347323"/>
          </a:xfrm>
          <a:prstGeom prst="rect">
            <a:avLst/>
          </a:prstGeom>
          <a:solidFill>
            <a:srgbClr val="0062AB"/>
          </a:solidFill>
          <a:ln>
            <a:solidFill>
              <a:srgbClr val="00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00086"/>
            <a:ext cx="8458200" cy="1524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rgbClr val="1921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CM Firm of the Year</a:t>
            </a:r>
          </a:p>
        </p:txBody>
      </p:sp>
      <p:sp>
        <p:nvSpPr>
          <p:cNvPr id="2" name="AutoShape 2" descr="https://clients.projectmates.com/Projectmates/Core/DownloadFile.aspx?download=1&amp;FileName=F824C32BDECEE0449A5581EB94F2DB75C11ABF588D1066338144F62EC6FE7E2AAD423E79096BD665E1151C8F5735298A868BC6F1CD43B3A2E9CEF27D9146D16D&amp;t=635966753791050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https://clients.projectmates.com/Projectmates/Core/DownloadFile.aspx?download=1&amp;FileName=F824C32BDECEE0449A5581EB94F2DB75C11ABF588D1066338144F62EC6FE7E2AEC75E3F383A3FC3F04C4F015540FF1AC2C2EA347074BC3948C97358506DDDEB7797F659580B7AAAEB7063566F25333F3&amp;t=6359667537902686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clients.projectmates.com/Projectmates/Core/DownloadFile.aspx?download=1&amp;FileName=F824C32BDECEE0449A5581EB94F2DB75C11ABF588D1066338144F62EC6FE7E2AEC75E3F383A3FC3F04C4F015540FF1ACE8C3E74212170CD35303822A56E5E16B1DE5004A8EF163C8A1BB48F0522C4D6F&amp;t=6359667567512711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5A0B8B-E351-6D4B-934B-4504401CBDF0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2F1F1-257C-F240-94C1-84C1E74BF901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D728C-08F3-BD46-A7CD-7B1D89C5602F}"/>
              </a:ext>
            </a:extLst>
          </p:cNvPr>
          <p:cNvSpPr/>
          <p:nvPr/>
        </p:nvSpPr>
        <p:spPr>
          <a:xfrm>
            <a:off x="30822" y="51370"/>
            <a:ext cx="4541178" cy="6755642"/>
          </a:xfrm>
          <a:prstGeom prst="rect">
            <a:avLst/>
          </a:prstGeom>
          <a:solidFill>
            <a:srgbClr val="0062AB"/>
          </a:solidFill>
          <a:ln>
            <a:solidFill>
              <a:srgbClr val="357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D69A172-C20D-F245-A4A4-66F6F580B799}"/>
              </a:ext>
            </a:extLst>
          </p:cNvPr>
          <p:cNvSpPr txBox="1">
            <a:spLocks/>
          </p:cNvSpPr>
          <p:nvPr/>
        </p:nvSpPr>
        <p:spPr>
          <a:xfrm>
            <a:off x="225541" y="1300098"/>
            <a:ext cx="4151739" cy="3740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Partner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Association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Award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5BB42-7DD9-1849-95FB-D69602B9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485" y="1064238"/>
            <a:ext cx="4212669" cy="42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B8DFC5-71EE-A942-B29C-546845BA3386}"/>
              </a:ext>
            </a:extLst>
          </p:cNvPr>
          <p:cNvSpPr/>
          <p:nvPr/>
        </p:nvSpPr>
        <p:spPr>
          <a:xfrm>
            <a:off x="92691" y="40079"/>
            <a:ext cx="9034818" cy="2347323"/>
          </a:xfrm>
          <a:prstGeom prst="rect">
            <a:avLst/>
          </a:prstGeom>
          <a:solidFill>
            <a:srgbClr val="0062AB"/>
          </a:solidFill>
          <a:ln>
            <a:solidFill>
              <a:srgbClr val="00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00086"/>
            <a:ext cx="8458200" cy="1524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rgbClr val="1921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DBE Firm of the Year</a:t>
            </a:r>
          </a:p>
        </p:txBody>
      </p:sp>
      <p:sp>
        <p:nvSpPr>
          <p:cNvPr id="2" name="AutoShape 2" descr="https://clients.projectmates.com/Projectmates/Core/DownloadFile.aspx?download=1&amp;FileName=F824C32BDECEE0449A5581EB94F2DB75C11ABF588D1066338144F62EC6FE7E2AAD423E79096BD665E1151C8F5735298A868BC6F1CD43B3A2E9CEF27D9146D16D&amp;t=635966753791050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https://clients.projectmates.com/Projectmates/Core/DownloadFile.aspx?download=1&amp;FileName=F824C32BDECEE0449A5581EB94F2DB75C11ABF588D1066338144F62EC6FE7E2AEC75E3F383A3FC3F04C4F015540FF1AC2C2EA347074BC3948C97358506DDDEB7797F659580B7AAAEB7063566F25333F3&amp;t=6359667537902686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clients.projectmates.com/Projectmates/Core/DownloadFile.aspx?download=1&amp;FileName=F824C32BDECEE0449A5581EB94F2DB75C11ABF588D1066338144F62EC6FE7E2AEC75E3F383A3FC3F04C4F015540FF1ACE8C3E74212170CD35303822A56E5E16B1DE5004A8EF163C8A1BB48F0522C4D6F&amp;t=6359667567512711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5A0B8B-E351-6D4B-934B-4504401CBDF0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41E90-AA6B-5340-9395-B6E8885A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59" y="3352800"/>
            <a:ext cx="6502397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B8DFC5-71EE-A942-B29C-546845BA3386}"/>
              </a:ext>
            </a:extLst>
          </p:cNvPr>
          <p:cNvSpPr/>
          <p:nvPr/>
        </p:nvSpPr>
        <p:spPr>
          <a:xfrm>
            <a:off x="92691" y="40079"/>
            <a:ext cx="9034818" cy="2347323"/>
          </a:xfrm>
          <a:prstGeom prst="rect">
            <a:avLst/>
          </a:prstGeom>
          <a:solidFill>
            <a:srgbClr val="0062AB"/>
          </a:solidFill>
          <a:ln>
            <a:solidFill>
              <a:srgbClr val="0062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00086"/>
            <a:ext cx="8458200" cy="1524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rgbClr val="1921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Industry Firm of the Year</a:t>
            </a:r>
          </a:p>
        </p:txBody>
      </p:sp>
      <p:sp>
        <p:nvSpPr>
          <p:cNvPr id="2" name="AutoShape 2" descr="https://clients.projectmates.com/Projectmates/Core/DownloadFile.aspx?download=1&amp;FileName=F824C32BDECEE0449A5581EB94F2DB75C11ABF588D1066338144F62EC6FE7E2AAD423E79096BD665E1151C8F5735298A868BC6F1CD43B3A2E9CEF27D9146D16D&amp;t=635966753791050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https://clients.projectmates.com/Projectmates/Core/DownloadFile.aspx?download=1&amp;FileName=F824C32BDECEE0449A5581EB94F2DB75C11ABF588D1066338144F62EC6FE7E2AEC75E3F383A3FC3F04C4F015540FF1AC2C2EA347074BC3948C97358506DDDEB7797F659580B7AAAEB7063566F25333F3&amp;t=6359667537902686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clients.projectmates.com/Projectmates/Core/DownloadFile.aspx?download=1&amp;FileName=F824C32BDECEE0449A5581EB94F2DB75C11ABF588D1066338144F62EC6FE7E2AEC75E3F383A3FC3F04C4F015540FF1ACE8C3E74212170CD35303822A56E5E16B1DE5004A8EF163C8A1BB48F0522C4D6F&amp;t=6359667567512711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5A0B8B-E351-6D4B-934B-4504401CBDF0}"/>
              </a:ext>
            </a:extLst>
          </p:cNvPr>
          <p:cNvSpPr/>
          <p:nvPr/>
        </p:nvSpPr>
        <p:spPr>
          <a:xfrm>
            <a:off x="30822" y="51370"/>
            <a:ext cx="9034818" cy="6755642"/>
          </a:xfrm>
          <a:prstGeom prst="rect">
            <a:avLst/>
          </a:prstGeom>
          <a:noFill/>
          <a:ln w="174625">
            <a:solidFill>
              <a:srgbClr val="0062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574B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CF2E8-B6AB-094B-9B3A-FAB85ABD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9" y="2634428"/>
            <a:ext cx="7697981" cy="1929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3DDE25-7254-CC46-84F2-1E0FE7C06A36}"/>
              </a:ext>
            </a:extLst>
          </p:cNvPr>
          <p:cNvSpPr txBox="1"/>
          <p:nvPr/>
        </p:nvSpPr>
        <p:spPr>
          <a:xfrm>
            <a:off x="4261016" y="4699547"/>
            <a:ext cx="57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104B5-DD7E-5941-BD19-0E861541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594" y="5259190"/>
            <a:ext cx="4035273" cy="112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8322</TotalTime>
  <Words>78</Words>
  <Application>Microsoft Macintosh PowerPoint</Application>
  <PresentationFormat>On-screen Show (4:3)</PresentationFormat>
  <Paragraphs>28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PowerPoint Presentation</vt:lpstr>
      <vt:lpstr>Wayne Warren </vt:lpstr>
      <vt:lpstr>PowerPoint Presentation</vt:lpstr>
      <vt:lpstr>David Schroeder, PM,CCM, LEED, AP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quindigo management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albright</dc:creator>
  <cp:lastModifiedBy>Karen Vermaire Fox</cp:lastModifiedBy>
  <cp:revision>148</cp:revision>
  <dcterms:created xsi:type="dcterms:W3CDTF">2016-03-22T19:08:09Z</dcterms:created>
  <dcterms:modified xsi:type="dcterms:W3CDTF">2018-07-03T16:09:31Z</dcterms:modified>
</cp:coreProperties>
</file>