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617" r:id="rId2"/>
    <p:sldId id="618" r:id="rId3"/>
    <p:sldId id="619" r:id="rId4"/>
    <p:sldId id="620" r:id="rId5"/>
    <p:sldId id="449" r:id="rId6"/>
    <p:sldId id="616" r:id="rId7"/>
    <p:sldId id="596" r:id="rId8"/>
    <p:sldId id="598" r:id="rId9"/>
    <p:sldId id="600" r:id="rId10"/>
    <p:sldId id="599" r:id="rId11"/>
    <p:sldId id="601" r:id="rId12"/>
    <p:sldId id="602" r:id="rId13"/>
    <p:sldId id="603" r:id="rId14"/>
    <p:sldId id="604" r:id="rId15"/>
    <p:sldId id="605" r:id="rId16"/>
    <p:sldId id="606" r:id="rId17"/>
    <p:sldId id="607" r:id="rId18"/>
    <p:sldId id="608" r:id="rId19"/>
    <p:sldId id="609" r:id="rId20"/>
    <p:sldId id="610" r:id="rId21"/>
    <p:sldId id="611" r:id="rId22"/>
    <p:sldId id="613" r:id="rId23"/>
    <p:sldId id="615" r:id="rId24"/>
    <p:sldId id="352" r:id="rId25"/>
    <p:sldId id="614" r:id="rId2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84" autoAdjust="0"/>
    <p:restoredTop sz="94660"/>
  </p:normalViewPr>
  <p:slideViewPr>
    <p:cSldViewPr snapToGrid="0">
      <p:cViewPr varScale="1">
        <p:scale>
          <a:sx n="114" d="100"/>
          <a:sy n="114" d="100"/>
        </p:scale>
        <p:origin x="184" y="4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DBF60-9FE1-40AA-8172-8B0D0CE5D84E}" type="doc">
      <dgm:prSet loTypeId="urn:microsoft.com/office/officeart/2005/8/layout/hProcess9" loCatId="process" qsTypeId="urn:microsoft.com/office/officeart/2005/8/quickstyle/simple1" qsCatId="simple" csTypeId="urn:microsoft.com/office/officeart/2005/8/colors/accent1_2" csCatId="accent1" phldr="1"/>
      <dgm:spPr/>
    </dgm:pt>
    <dgm:pt modelId="{989932BC-E978-4E95-9B7E-8638BFFEC2B0}">
      <dgm:prSet phldrT="[Text]" custT="1"/>
      <dgm:spPr/>
      <dgm:t>
        <a:bodyPr/>
        <a:lstStyle/>
        <a:p>
          <a:endParaRPr lang="en-US" sz="1400" dirty="0"/>
        </a:p>
        <a:p>
          <a:endParaRPr lang="en-US" sz="1400" dirty="0"/>
        </a:p>
        <a:p>
          <a:r>
            <a:rPr lang="en-US" sz="1400" dirty="0"/>
            <a:t>Community Engagement</a:t>
          </a:r>
        </a:p>
        <a:p>
          <a:endParaRPr lang="en-US" sz="1400" dirty="0"/>
        </a:p>
        <a:p>
          <a:endParaRPr lang="en-US" sz="1400" dirty="0"/>
        </a:p>
        <a:p>
          <a:endParaRPr lang="en-US" sz="1400" dirty="0"/>
        </a:p>
      </dgm:t>
    </dgm:pt>
    <dgm:pt modelId="{5F94C0C1-9A9A-4695-BD04-252C3B10719F}" type="parTrans" cxnId="{8404DE3D-AF0D-4BD6-8F7C-20E47D6BF668}">
      <dgm:prSet/>
      <dgm:spPr/>
      <dgm:t>
        <a:bodyPr/>
        <a:lstStyle/>
        <a:p>
          <a:endParaRPr lang="en-US"/>
        </a:p>
      </dgm:t>
    </dgm:pt>
    <dgm:pt modelId="{CE6A604F-5316-4F40-9107-C3B95B0D2B16}" type="sibTrans" cxnId="{8404DE3D-AF0D-4BD6-8F7C-20E47D6BF668}">
      <dgm:prSet/>
      <dgm:spPr/>
      <dgm:t>
        <a:bodyPr/>
        <a:lstStyle/>
        <a:p>
          <a:endParaRPr lang="en-US"/>
        </a:p>
      </dgm:t>
    </dgm:pt>
    <dgm:pt modelId="{3FBA8F6A-46CA-4A5C-A9F0-988F91AD6361}">
      <dgm:prSet phldrT="[Text]" custT="1"/>
      <dgm:spPr/>
      <dgm:t>
        <a:bodyPr/>
        <a:lstStyle/>
        <a:p>
          <a:r>
            <a:rPr lang="en-US" sz="1400" dirty="0"/>
            <a:t>City Council Approves Projects</a:t>
          </a:r>
        </a:p>
        <a:p>
          <a:endParaRPr lang="en-US" sz="2000" dirty="0"/>
        </a:p>
      </dgm:t>
    </dgm:pt>
    <dgm:pt modelId="{4E77B18A-1A4D-4220-B9F3-62ED4E870161}" type="parTrans" cxnId="{D17AB916-F626-4545-B5D5-6503EF07F37C}">
      <dgm:prSet/>
      <dgm:spPr/>
      <dgm:t>
        <a:bodyPr/>
        <a:lstStyle/>
        <a:p>
          <a:endParaRPr lang="en-US"/>
        </a:p>
      </dgm:t>
    </dgm:pt>
    <dgm:pt modelId="{14EC2F5F-21C6-473D-A456-FAE4BFE98B72}" type="sibTrans" cxnId="{D17AB916-F626-4545-B5D5-6503EF07F37C}">
      <dgm:prSet/>
      <dgm:spPr/>
      <dgm:t>
        <a:bodyPr/>
        <a:lstStyle/>
        <a:p>
          <a:endParaRPr lang="en-US"/>
        </a:p>
      </dgm:t>
    </dgm:pt>
    <dgm:pt modelId="{1A686746-4B02-440F-A84E-46697B733FD5}">
      <dgm:prSet phldrT="[Text]" custT="1"/>
      <dgm:spPr/>
      <dgm:t>
        <a:bodyPr/>
        <a:lstStyle/>
        <a:p>
          <a:r>
            <a:rPr lang="en-US" sz="1400" dirty="0"/>
            <a:t>Bond Election</a:t>
          </a:r>
        </a:p>
        <a:p>
          <a:endParaRPr lang="en-US" sz="1400" dirty="0"/>
        </a:p>
      </dgm:t>
    </dgm:pt>
    <dgm:pt modelId="{1636D0C7-BFBB-4459-A466-A0C3E19814C5}" type="parTrans" cxnId="{5F37C272-3FC3-4EE6-86B0-D87594E03FC8}">
      <dgm:prSet/>
      <dgm:spPr/>
      <dgm:t>
        <a:bodyPr/>
        <a:lstStyle/>
        <a:p>
          <a:endParaRPr lang="en-US"/>
        </a:p>
      </dgm:t>
    </dgm:pt>
    <dgm:pt modelId="{063B43C7-70E6-4914-9EB7-49F27679B61C}" type="sibTrans" cxnId="{5F37C272-3FC3-4EE6-86B0-D87594E03FC8}">
      <dgm:prSet/>
      <dgm:spPr/>
      <dgm:t>
        <a:bodyPr/>
        <a:lstStyle/>
        <a:p>
          <a:endParaRPr lang="en-US"/>
        </a:p>
      </dgm:t>
    </dgm:pt>
    <dgm:pt modelId="{FC79018C-B667-4529-AF01-3438DD446F83}">
      <dgm:prSet custT="1"/>
      <dgm:spPr/>
      <dgm:t>
        <a:bodyPr/>
        <a:lstStyle/>
        <a:p>
          <a:r>
            <a:rPr lang="en-US" sz="1400" dirty="0" smtClean="0"/>
            <a:t>Develop Bond Program Office</a:t>
          </a:r>
          <a:endParaRPr lang="en-US" sz="1400" dirty="0"/>
        </a:p>
      </dgm:t>
    </dgm:pt>
    <dgm:pt modelId="{918AA745-A5C6-443F-A9F4-E23C3514B6BD}" type="parTrans" cxnId="{C8B34B61-0508-4E1F-97D8-F1064052B8EE}">
      <dgm:prSet/>
      <dgm:spPr/>
      <dgm:t>
        <a:bodyPr/>
        <a:lstStyle/>
        <a:p>
          <a:endParaRPr lang="en-US"/>
        </a:p>
      </dgm:t>
    </dgm:pt>
    <dgm:pt modelId="{4CD05378-335A-4E15-A22E-A930859742FE}" type="sibTrans" cxnId="{C8B34B61-0508-4E1F-97D8-F1064052B8EE}">
      <dgm:prSet/>
      <dgm:spPr/>
      <dgm:t>
        <a:bodyPr/>
        <a:lstStyle/>
        <a:p>
          <a:endParaRPr lang="en-US"/>
        </a:p>
      </dgm:t>
    </dgm:pt>
    <dgm:pt modelId="{FA2693B4-17E8-485F-80B4-1B8A8E87EF29}" type="pres">
      <dgm:prSet presAssocID="{5B8DBF60-9FE1-40AA-8172-8B0D0CE5D84E}" presName="CompostProcess" presStyleCnt="0">
        <dgm:presLayoutVars>
          <dgm:dir/>
          <dgm:resizeHandles val="exact"/>
        </dgm:presLayoutVars>
      </dgm:prSet>
      <dgm:spPr/>
    </dgm:pt>
    <dgm:pt modelId="{9772C41C-E423-434E-BEDB-4C6431CDAC73}" type="pres">
      <dgm:prSet presAssocID="{5B8DBF60-9FE1-40AA-8172-8B0D0CE5D84E}" presName="arrow" presStyleLbl="bgShp" presStyleIdx="0" presStyleCnt="1" custScaleX="117647" custScaleY="97676"/>
      <dgm:spPr/>
    </dgm:pt>
    <dgm:pt modelId="{00BCBB96-0C0E-4CB3-9965-32009032BE11}" type="pres">
      <dgm:prSet presAssocID="{5B8DBF60-9FE1-40AA-8172-8B0D0CE5D84E}" presName="linearProcess" presStyleCnt="0"/>
      <dgm:spPr/>
    </dgm:pt>
    <dgm:pt modelId="{7C369288-78B8-4A6A-9771-CA1C32FD7846}" type="pres">
      <dgm:prSet presAssocID="{989932BC-E978-4E95-9B7E-8638BFFEC2B0}" presName="textNode" presStyleLbl="node1" presStyleIdx="0" presStyleCnt="4" custLinFactNeighborX="-14119" custLinFactNeighborY="-669">
        <dgm:presLayoutVars>
          <dgm:bulletEnabled val="1"/>
        </dgm:presLayoutVars>
      </dgm:prSet>
      <dgm:spPr/>
      <dgm:t>
        <a:bodyPr/>
        <a:lstStyle/>
        <a:p>
          <a:endParaRPr lang="en-US"/>
        </a:p>
      </dgm:t>
    </dgm:pt>
    <dgm:pt modelId="{1509DFF2-7993-47FC-B4DA-B6C684F31DF7}" type="pres">
      <dgm:prSet presAssocID="{CE6A604F-5316-4F40-9107-C3B95B0D2B16}" presName="sibTrans" presStyleCnt="0"/>
      <dgm:spPr/>
    </dgm:pt>
    <dgm:pt modelId="{85AFD46A-8AC5-4448-B6EB-B86DC46D69EF}" type="pres">
      <dgm:prSet presAssocID="{3FBA8F6A-46CA-4A5C-A9F0-988F91AD6361}" presName="textNode" presStyleLbl="node1" presStyleIdx="1" presStyleCnt="4">
        <dgm:presLayoutVars>
          <dgm:bulletEnabled val="1"/>
        </dgm:presLayoutVars>
      </dgm:prSet>
      <dgm:spPr/>
      <dgm:t>
        <a:bodyPr/>
        <a:lstStyle/>
        <a:p>
          <a:endParaRPr lang="en-US"/>
        </a:p>
      </dgm:t>
    </dgm:pt>
    <dgm:pt modelId="{9D14F4B0-0F89-4A6D-BDF3-4B1489496848}" type="pres">
      <dgm:prSet presAssocID="{14EC2F5F-21C6-473D-A456-FAE4BFE98B72}" presName="sibTrans" presStyleCnt="0"/>
      <dgm:spPr/>
    </dgm:pt>
    <dgm:pt modelId="{4C1473F7-256C-4B02-B9ED-44258E569BB4}" type="pres">
      <dgm:prSet presAssocID="{1A686746-4B02-440F-A84E-46697B733FD5}" presName="textNode" presStyleLbl="node1" presStyleIdx="2" presStyleCnt="4">
        <dgm:presLayoutVars>
          <dgm:bulletEnabled val="1"/>
        </dgm:presLayoutVars>
      </dgm:prSet>
      <dgm:spPr/>
      <dgm:t>
        <a:bodyPr/>
        <a:lstStyle/>
        <a:p>
          <a:endParaRPr lang="en-US"/>
        </a:p>
      </dgm:t>
    </dgm:pt>
    <dgm:pt modelId="{A9494AFD-8AD2-4BA1-BA67-787552F59D82}" type="pres">
      <dgm:prSet presAssocID="{063B43C7-70E6-4914-9EB7-49F27679B61C}" presName="sibTrans" presStyleCnt="0"/>
      <dgm:spPr/>
    </dgm:pt>
    <dgm:pt modelId="{1ACF959E-08EE-49AF-A402-3C0F9DB23756}" type="pres">
      <dgm:prSet presAssocID="{FC79018C-B667-4529-AF01-3438DD446F83}" presName="textNode" presStyleLbl="node1" presStyleIdx="3" presStyleCnt="4">
        <dgm:presLayoutVars>
          <dgm:bulletEnabled val="1"/>
        </dgm:presLayoutVars>
      </dgm:prSet>
      <dgm:spPr/>
      <dgm:t>
        <a:bodyPr/>
        <a:lstStyle/>
        <a:p>
          <a:endParaRPr lang="en-US"/>
        </a:p>
      </dgm:t>
    </dgm:pt>
  </dgm:ptLst>
  <dgm:cxnLst>
    <dgm:cxn modelId="{BAD0AC62-EF0F-4CE6-A471-49F3386648FC}" type="presOf" srcId="{3FBA8F6A-46CA-4A5C-A9F0-988F91AD6361}" destId="{85AFD46A-8AC5-4448-B6EB-B86DC46D69EF}" srcOrd="0" destOrd="0" presId="urn:microsoft.com/office/officeart/2005/8/layout/hProcess9"/>
    <dgm:cxn modelId="{2A0DA3B6-72B1-4F31-A316-8F230B05F12D}" type="presOf" srcId="{1A686746-4B02-440F-A84E-46697B733FD5}" destId="{4C1473F7-256C-4B02-B9ED-44258E569BB4}" srcOrd="0" destOrd="0" presId="urn:microsoft.com/office/officeart/2005/8/layout/hProcess9"/>
    <dgm:cxn modelId="{5F37C272-3FC3-4EE6-86B0-D87594E03FC8}" srcId="{5B8DBF60-9FE1-40AA-8172-8B0D0CE5D84E}" destId="{1A686746-4B02-440F-A84E-46697B733FD5}" srcOrd="2" destOrd="0" parTransId="{1636D0C7-BFBB-4459-A466-A0C3E19814C5}" sibTransId="{063B43C7-70E6-4914-9EB7-49F27679B61C}"/>
    <dgm:cxn modelId="{C8B34B61-0508-4E1F-97D8-F1064052B8EE}" srcId="{5B8DBF60-9FE1-40AA-8172-8B0D0CE5D84E}" destId="{FC79018C-B667-4529-AF01-3438DD446F83}" srcOrd="3" destOrd="0" parTransId="{918AA745-A5C6-443F-A9F4-E23C3514B6BD}" sibTransId="{4CD05378-335A-4E15-A22E-A930859742FE}"/>
    <dgm:cxn modelId="{D17AB916-F626-4545-B5D5-6503EF07F37C}" srcId="{5B8DBF60-9FE1-40AA-8172-8B0D0CE5D84E}" destId="{3FBA8F6A-46CA-4A5C-A9F0-988F91AD6361}" srcOrd="1" destOrd="0" parTransId="{4E77B18A-1A4D-4220-B9F3-62ED4E870161}" sibTransId="{14EC2F5F-21C6-473D-A456-FAE4BFE98B72}"/>
    <dgm:cxn modelId="{3E015DB8-7763-4C4D-8D59-8674C628CDE4}" type="presOf" srcId="{989932BC-E978-4E95-9B7E-8638BFFEC2B0}" destId="{7C369288-78B8-4A6A-9771-CA1C32FD7846}" srcOrd="0" destOrd="0" presId="urn:microsoft.com/office/officeart/2005/8/layout/hProcess9"/>
    <dgm:cxn modelId="{B262FB69-52E5-4F29-A38C-704DC1EFC57D}" type="presOf" srcId="{FC79018C-B667-4529-AF01-3438DD446F83}" destId="{1ACF959E-08EE-49AF-A402-3C0F9DB23756}" srcOrd="0" destOrd="0" presId="urn:microsoft.com/office/officeart/2005/8/layout/hProcess9"/>
    <dgm:cxn modelId="{028E904B-49C6-4116-AC2F-15B9DC3DF5D2}" type="presOf" srcId="{5B8DBF60-9FE1-40AA-8172-8B0D0CE5D84E}" destId="{FA2693B4-17E8-485F-80B4-1B8A8E87EF29}" srcOrd="0" destOrd="0" presId="urn:microsoft.com/office/officeart/2005/8/layout/hProcess9"/>
    <dgm:cxn modelId="{8404DE3D-AF0D-4BD6-8F7C-20E47D6BF668}" srcId="{5B8DBF60-9FE1-40AA-8172-8B0D0CE5D84E}" destId="{989932BC-E978-4E95-9B7E-8638BFFEC2B0}" srcOrd="0" destOrd="0" parTransId="{5F94C0C1-9A9A-4695-BD04-252C3B10719F}" sibTransId="{CE6A604F-5316-4F40-9107-C3B95B0D2B16}"/>
    <dgm:cxn modelId="{33E371A4-D91C-46B2-8B75-D66B947FC34F}" type="presParOf" srcId="{FA2693B4-17E8-485F-80B4-1B8A8E87EF29}" destId="{9772C41C-E423-434E-BEDB-4C6431CDAC73}" srcOrd="0" destOrd="0" presId="urn:microsoft.com/office/officeart/2005/8/layout/hProcess9"/>
    <dgm:cxn modelId="{25F94CD9-EC27-45E3-B8CA-8F238036C296}" type="presParOf" srcId="{FA2693B4-17E8-485F-80B4-1B8A8E87EF29}" destId="{00BCBB96-0C0E-4CB3-9965-32009032BE11}" srcOrd="1" destOrd="0" presId="urn:microsoft.com/office/officeart/2005/8/layout/hProcess9"/>
    <dgm:cxn modelId="{0373D937-530E-45B2-8307-1A6A96470C78}" type="presParOf" srcId="{00BCBB96-0C0E-4CB3-9965-32009032BE11}" destId="{7C369288-78B8-4A6A-9771-CA1C32FD7846}" srcOrd="0" destOrd="0" presId="urn:microsoft.com/office/officeart/2005/8/layout/hProcess9"/>
    <dgm:cxn modelId="{F095A2B4-9820-4FA0-8A46-382B6F86635F}" type="presParOf" srcId="{00BCBB96-0C0E-4CB3-9965-32009032BE11}" destId="{1509DFF2-7993-47FC-B4DA-B6C684F31DF7}" srcOrd="1" destOrd="0" presId="urn:microsoft.com/office/officeart/2005/8/layout/hProcess9"/>
    <dgm:cxn modelId="{DAFC9841-37D3-4384-BF8A-3DDD39320827}" type="presParOf" srcId="{00BCBB96-0C0E-4CB3-9965-32009032BE11}" destId="{85AFD46A-8AC5-4448-B6EB-B86DC46D69EF}" srcOrd="2" destOrd="0" presId="urn:microsoft.com/office/officeart/2005/8/layout/hProcess9"/>
    <dgm:cxn modelId="{AE3EE26D-C3A0-4C95-8856-0C3CF6CF14BD}" type="presParOf" srcId="{00BCBB96-0C0E-4CB3-9965-32009032BE11}" destId="{9D14F4B0-0F89-4A6D-BDF3-4B1489496848}" srcOrd="3" destOrd="0" presId="urn:microsoft.com/office/officeart/2005/8/layout/hProcess9"/>
    <dgm:cxn modelId="{7DE80521-8172-4830-9424-CC9A6234B2C1}" type="presParOf" srcId="{00BCBB96-0C0E-4CB3-9965-32009032BE11}" destId="{4C1473F7-256C-4B02-B9ED-44258E569BB4}" srcOrd="4" destOrd="0" presId="urn:microsoft.com/office/officeart/2005/8/layout/hProcess9"/>
    <dgm:cxn modelId="{5D2E2E31-3588-41B3-99F3-BE205D867ED3}" type="presParOf" srcId="{00BCBB96-0C0E-4CB3-9965-32009032BE11}" destId="{A9494AFD-8AD2-4BA1-BA67-787552F59D82}" srcOrd="5" destOrd="0" presId="urn:microsoft.com/office/officeart/2005/8/layout/hProcess9"/>
    <dgm:cxn modelId="{9107CB75-A457-434A-B898-07F0EA8120F3}" type="presParOf" srcId="{00BCBB96-0C0E-4CB3-9965-32009032BE11}" destId="{1ACF959E-08EE-49AF-A402-3C0F9DB2375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3ABCD-39C6-4A2D-ABFF-D413F5005BD6}" type="doc">
      <dgm:prSet loTypeId="urn:microsoft.com/office/officeart/2005/8/layout/hProcess11" loCatId="process" qsTypeId="urn:microsoft.com/office/officeart/2005/8/quickstyle/simple2" qsCatId="simple" csTypeId="urn:microsoft.com/office/officeart/2005/8/colors/accent1_2" csCatId="accent1" phldr="1"/>
      <dgm:spPr/>
    </dgm:pt>
    <dgm:pt modelId="{3B921B9C-7A7D-4CAC-B1AF-B20A0BE5FBAA}">
      <dgm:prSet phldrT="[Text]"/>
      <dgm:spPr/>
      <dgm:t>
        <a:bodyPr/>
        <a:lstStyle/>
        <a:p>
          <a:r>
            <a:rPr lang="en-US" b="1" dirty="0"/>
            <a:t>February</a:t>
          </a:r>
        </a:p>
      </dgm:t>
    </dgm:pt>
    <dgm:pt modelId="{33CA1DD7-C300-455A-BE4E-173F4BDD6D55}" type="parTrans" cxnId="{2CB607F3-FF9B-420D-8F96-14FAF0BF3B14}">
      <dgm:prSet/>
      <dgm:spPr/>
      <dgm:t>
        <a:bodyPr/>
        <a:lstStyle/>
        <a:p>
          <a:endParaRPr lang="en-US"/>
        </a:p>
      </dgm:t>
    </dgm:pt>
    <dgm:pt modelId="{DA8165AF-4F75-45D9-8DB1-73BBE5E8DE5B}" type="sibTrans" cxnId="{2CB607F3-FF9B-420D-8F96-14FAF0BF3B14}">
      <dgm:prSet/>
      <dgm:spPr/>
      <dgm:t>
        <a:bodyPr/>
        <a:lstStyle/>
        <a:p>
          <a:endParaRPr lang="en-US"/>
        </a:p>
      </dgm:t>
    </dgm:pt>
    <dgm:pt modelId="{577D528B-E22A-4801-B36B-2A7BCC0429E8}">
      <dgm:prSet phldrT="[Text]"/>
      <dgm:spPr/>
      <dgm:t>
        <a:bodyPr/>
        <a:lstStyle/>
        <a:p>
          <a:r>
            <a:rPr lang="en-US" b="1" dirty="0"/>
            <a:t>April</a:t>
          </a:r>
        </a:p>
        <a:p>
          <a:r>
            <a:rPr lang="en-US" b="0" dirty="0"/>
            <a:t>Negotiation</a:t>
          </a:r>
        </a:p>
      </dgm:t>
    </dgm:pt>
    <dgm:pt modelId="{320F2318-6456-4B54-A5FF-0CE0DAEED2F8}" type="parTrans" cxnId="{8E97F298-F104-4C19-B38D-8CC447B751D0}">
      <dgm:prSet/>
      <dgm:spPr/>
      <dgm:t>
        <a:bodyPr/>
        <a:lstStyle/>
        <a:p>
          <a:endParaRPr lang="en-US"/>
        </a:p>
      </dgm:t>
    </dgm:pt>
    <dgm:pt modelId="{C0C57AFF-9DDE-4D21-9306-59A47DC4420B}" type="sibTrans" cxnId="{8E97F298-F104-4C19-B38D-8CC447B751D0}">
      <dgm:prSet/>
      <dgm:spPr/>
      <dgm:t>
        <a:bodyPr/>
        <a:lstStyle/>
        <a:p>
          <a:endParaRPr lang="en-US"/>
        </a:p>
      </dgm:t>
    </dgm:pt>
    <dgm:pt modelId="{D916CD4F-AD3C-4C30-80CA-F945BF6C13E6}">
      <dgm:prSet phldrT="[Text]"/>
      <dgm:spPr/>
      <dgm:t>
        <a:bodyPr/>
        <a:lstStyle/>
        <a:p>
          <a:r>
            <a:rPr lang="en-US" b="1" dirty="0"/>
            <a:t>May</a:t>
          </a:r>
        </a:p>
        <a:p>
          <a:r>
            <a:rPr lang="en-US" b="0" dirty="0"/>
            <a:t>Award/Begin activities</a:t>
          </a:r>
        </a:p>
      </dgm:t>
    </dgm:pt>
    <dgm:pt modelId="{F140EA19-2908-4059-9988-6648E4F605B0}" type="parTrans" cxnId="{D6C1386F-52A0-489E-8A13-A697E0C30F8A}">
      <dgm:prSet/>
      <dgm:spPr/>
      <dgm:t>
        <a:bodyPr/>
        <a:lstStyle/>
        <a:p>
          <a:endParaRPr lang="en-US"/>
        </a:p>
      </dgm:t>
    </dgm:pt>
    <dgm:pt modelId="{45C79A04-33C5-4003-8BC4-5D26998FCDAE}" type="sibTrans" cxnId="{D6C1386F-52A0-489E-8A13-A697E0C30F8A}">
      <dgm:prSet/>
      <dgm:spPr/>
      <dgm:t>
        <a:bodyPr/>
        <a:lstStyle/>
        <a:p>
          <a:endParaRPr lang="en-US"/>
        </a:p>
      </dgm:t>
    </dgm:pt>
    <dgm:pt modelId="{3377EB57-DBAF-4D49-93A7-FE33D163DEE0}">
      <dgm:prSet phldrT="[Text]"/>
      <dgm:spPr/>
      <dgm:t>
        <a:bodyPr/>
        <a:lstStyle/>
        <a:p>
          <a:r>
            <a:rPr lang="en-US" b="1" dirty="0"/>
            <a:t>March</a:t>
          </a:r>
          <a:endParaRPr lang="en-US" b="0" dirty="0"/>
        </a:p>
        <a:p>
          <a:r>
            <a:rPr lang="en-US" b="0" dirty="0"/>
            <a:t>Selection</a:t>
          </a:r>
          <a:endParaRPr lang="en-US" b="1" dirty="0"/>
        </a:p>
      </dgm:t>
    </dgm:pt>
    <dgm:pt modelId="{3EA283F1-C6FE-40E6-9B7B-ACDE2A917F50}" type="parTrans" cxnId="{B4211BCC-0E1D-4846-85A2-ED9E954DA5B5}">
      <dgm:prSet/>
      <dgm:spPr/>
      <dgm:t>
        <a:bodyPr/>
        <a:lstStyle/>
        <a:p>
          <a:endParaRPr lang="en-US"/>
        </a:p>
      </dgm:t>
    </dgm:pt>
    <dgm:pt modelId="{56229454-81F4-423B-9EBD-2F7E855134CA}" type="sibTrans" cxnId="{B4211BCC-0E1D-4846-85A2-ED9E954DA5B5}">
      <dgm:prSet/>
      <dgm:spPr/>
      <dgm:t>
        <a:bodyPr/>
        <a:lstStyle/>
        <a:p>
          <a:endParaRPr lang="en-US"/>
        </a:p>
      </dgm:t>
    </dgm:pt>
    <dgm:pt modelId="{20549F20-58E9-4E0C-97D6-93E8D9898472}">
      <dgm:prSet phldrT="[Text]"/>
      <dgm:spPr/>
      <dgm:t>
        <a:bodyPr/>
        <a:lstStyle/>
        <a:p>
          <a:r>
            <a:rPr lang="en-US" b="1" dirty="0"/>
            <a:t>June</a:t>
          </a:r>
        </a:p>
      </dgm:t>
    </dgm:pt>
    <dgm:pt modelId="{75641E39-BB65-4239-8BB8-D13C8D1E4A7B}" type="parTrans" cxnId="{139E4AA9-15D8-4549-A1E1-DEB3C0A2B515}">
      <dgm:prSet/>
      <dgm:spPr/>
      <dgm:t>
        <a:bodyPr/>
        <a:lstStyle/>
        <a:p>
          <a:endParaRPr lang="en-US"/>
        </a:p>
      </dgm:t>
    </dgm:pt>
    <dgm:pt modelId="{62475CEC-9532-42CA-B168-82C20475CF94}" type="sibTrans" cxnId="{139E4AA9-15D8-4549-A1E1-DEB3C0A2B515}">
      <dgm:prSet/>
      <dgm:spPr/>
      <dgm:t>
        <a:bodyPr/>
        <a:lstStyle/>
        <a:p>
          <a:endParaRPr lang="en-US"/>
        </a:p>
      </dgm:t>
    </dgm:pt>
    <dgm:pt modelId="{49B85A37-C171-4C03-806B-9A66CDD40246}" type="pres">
      <dgm:prSet presAssocID="{5DE3ABCD-39C6-4A2D-ABFF-D413F5005BD6}" presName="Name0" presStyleCnt="0">
        <dgm:presLayoutVars>
          <dgm:dir/>
          <dgm:resizeHandles val="exact"/>
        </dgm:presLayoutVars>
      </dgm:prSet>
      <dgm:spPr/>
    </dgm:pt>
    <dgm:pt modelId="{612A8E9B-8573-496F-91FC-40A3A48CDF1B}" type="pres">
      <dgm:prSet presAssocID="{5DE3ABCD-39C6-4A2D-ABFF-D413F5005BD6}" presName="arrow" presStyleLbl="bgShp" presStyleIdx="0" presStyleCnt="1"/>
      <dgm:spPr/>
    </dgm:pt>
    <dgm:pt modelId="{7D53FE39-71E9-4500-9738-47974F0D77F1}" type="pres">
      <dgm:prSet presAssocID="{5DE3ABCD-39C6-4A2D-ABFF-D413F5005BD6}" presName="points" presStyleCnt="0"/>
      <dgm:spPr/>
    </dgm:pt>
    <dgm:pt modelId="{14EE7DC7-18DE-4ECB-AFF6-860A16192AF6}" type="pres">
      <dgm:prSet presAssocID="{3B921B9C-7A7D-4CAC-B1AF-B20A0BE5FBAA}" presName="compositeA" presStyleCnt="0"/>
      <dgm:spPr/>
    </dgm:pt>
    <dgm:pt modelId="{F98F72B0-734A-4951-B336-2701C58473D4}" type="pres">
      <dgm:prSet presAssocID="{3B921B9C-7A7D-4CAC-B1AF-B20A0BE5FBAA}" presName="textA" presStyleLbl="revTx" presStyleIdx="0" presStyleCnt="5">
        <dgm:presLayoutVars>
          <dgm:bulletEnabled val="1"/>
        </dgm:presLayoutVars>
      </dgm:prSet>
      <dgm:spPr/>
      <dgm:t>
        <a:bodyPr/>
        <a:lstStyle/>
        <a:p>
          <a:endParaRPr lang="en-US"/>
        </a:p>
      </dgm:t>
    </dgm:pt>
    <dgm:pt modelId="{5221D735-1A9A-4E3C-AC4A-8A209CDC8B22}" type="pres">
      <dgm:prSet presAssocID="{3B921B9C-7A7D-4CAC-B1AF-B20A0BE5FBAA}" presName="circleA" presStyleLbl="node1" presStyleIdx="0" presStyleCnt="5"/>
      <dgm:spPr/>
    </dgm:pt>
    <dgm:pt modelId="{B83E7240-93BE-4E93-A10D-9A2BD297B211}" type="pres">
      <dgm:prSet presAssocID="{3B921B9C-7A7D-4CAC-B1AF-B20A0BE5FBAA}" presName="spaceA" presStyleCnt="0"/>
      <dgm:spPr/>
    </dgm:pt>
    <dgm:pt modelId="{4E728ECC-FE8B-46B4-828A-34F8193D7706}" type="pres">
      <dgm:prSet presAssocID="{DA8165AF-4F75-45D9-8DB1-73BBE5E8DE5B}" presName="space" presStyleCnt="0"/>
      <dgm:spPr/>
    </dgm:pt>
    <dgm:pt modelId="{9DCB95BA-C0B5-439F-8610-8100E2FF50D1}" type="pres">
      <dgm:prSet presAssocID="{3377EB57-DBAF-4D49-93A7-FE33D163DEE0}" presName="compositeB" presStyleCnt="0"/>
      <dgm:spPr/>
    </dgm:pt>
    <dgm:pt modelId="{CFFB6945-9166-4430-841D-4457BF2E1AC6}" type="pres">
      <dgm:prSet presAssocID="{3377EB57-DBAF-4D49-93A7-FE33D163DEE0}" presName="textB" presStyleLbl="revTx" presStyleIdx="1" presStyleCnt="5">
        <dgm:presLayoutVars>
          <dgm:bulletEnabled val="1"/>
        </dgm:presLayoutVars>
      </dgm:prSet>
      <dgm:spPr/>
      <dgm:t>
        <a:bodyPr/>
        <a:lstStyle/>
        <a:p>
          <a:endParaRPr lang="en-US"/>
        </a:p>
      </dgm:t>
    </dgm:pt>
    <dgm:pt modelId="{1CC41EFA-F744-4B19-BBD5-2DECA453CF5A}" type="pres">
      <dgm:prSet presAssocID="{3377EB57-DBAF-4D49-93A7-FE33D163DEE0}" presName="circleB" presStyleLbl="node1" presStyleIdx="1" presStyleCnt="5" custScaleX="169502" custScaleY="169502"/>
      <dgm:spPr/>
    </dgm:pt>
    <dgm:pt modelId="{C832854A-D214-4A08-94CC-FCC4B1B38FF0}" type="pres">
      <dgm:prSet presAssocID="{3377EB57-DBAF-4D49-93A7-FE33D163DEE0}" presName="spaceB" presStyleCnt="0"/>
      <dgm:spPr/>
    </dgm:pt>
    <dgm:pt modelId="{6BBBEE52-6C8A-4239-9A80-B606084468FD}" type="pres">
      <dgm:prSet presAssocID="{56229454-81F4-423B-9EBD-2F7E855134CA}" presName="space" presStyleCnt="0"/>
      <dgm:spPr/>
    </dgm:pt>
    <dgm:pt modelId="{D2DE0157-E852-4400-9514-16EF72044877}" type="pres">
      <dgm:prSet presAssocID="{577D528B-E22A-4801-B36B-2A7BCC0429E8}" presName="compositeA" presStyleCnt="0"/>
      <dgm:spPr/>
    </dgm:pt>
    <dgm:pt modelId="{D3BE1E46-ED3C-4BD9-B840-97579F54E7AC}" type="pres">
      <dgm:prSet presAssocID="{577D528B-E22A-4801-B36B-2A7BCC0429E8}" presName="textA" presStyleLbl="revTx" presStyleIdx="2" presStyleCnt="5">
        <dgm:presLayoutVars>
          <dgm:bulletEnabled val="1"/>
        </dgm:presLayoutVars>
      </dgm:prSet>
      <dgm:spPr/>
      <dgm:t>
        <a:bodyPr/>
        <a:lstStyle/>
        <a:p>
          <a:endParaRPr lang="en-US"/>
        </a:p>
      </dgm:t>
    </dgm:pt>
    <dgm:pt modelId="{98EE0087-1CED-4A70-844F-3EA0D39A3FC9}" type="pres">
      <dgm:prSet presAssocID="{577D528B-E22A-4801-B36B-2A7BCC0429E8}" presName="circleA" presStyleLbl="node1" presStyleIdx="2" presStyleCnt="5" custScaleX="169502" custScaleY="169502"/>
      <dgm:spPr/>
    </dgm:pt>
    <dgm:pt modelId="{1AF01D71-692B-44D1-9E87-AD9A151A8D63}" type="pres">
      <dgm:prSet presAssocID="{577D528B-E22A-4801-B36B-2A7BCC0429E8}" presName="spaceA" presStyleCnt="0"/>
      <dgm:spPr/>
    </dgm:pt>
    <dgm:pt modelId="{C3B7DE9B-B651-4BB7-913C-4A14A74E1128}" type="pres">
      <dgm:prSet presAssocID="{C0C57AFF-9DDE-4D21-9306-59A47DC4420B}" presName="space" presStyleCnt="0"/>
      <dgm:spPr/>
    </dgm:pt>
    <dgm:pt modelId="{83D32FFD-F491-4C13-BBAC-8200650D9853}" type="pres">
      <dgm:prSet presAssocID="{D916CD4F-AD3C-4C30-80CA-F945BF6C13E6}" presName="compositeB" presStyleCnt="0"/>
      <dgm:spPr/>
    </dgm:pt>
    <dgm:pt modelId="{E9AE6FCF-4C6E-42AB-85B7-95A90F937F4B}" type="pres">
      <dgm:prSet presAssocID="{D916CD4F-AD3C-4C30-80CA-F945BF6C13E6}" presName="textB" presStyleLbl="revTx" presStyleIdx="3" presStyleCnt="5">
        <dgm:presLayoutVars>
          <dgm:bulletEnabled val="1"/>
        </dgm:presLayoutVars>
      </dgm:prSet>
      <dgm:spPr/>
      <dgm:t>
        <a:bodyPr/>
        <a:lstStyle/>
        <a:p>
          <a:endParaRPr lang="en-US"/>
        </a:p>
      </dgm:t>
    </dgm:pt>
    <dgm:pt modelId="{B3CD35CF-FF93-4D2F-BFB2-4AA0076188F1}" type="pres">
      <dgm:prSet presAssocID="{D916CD4F-AD3C-4C30-80CA-F945BF6C13E6}" presName="circleB" presStyleLbl="node1" presStyleIdx="3" presStyleCnt="5" custScaleX="167012" custScaleY="167012"/>
      <dgm:spPr/>
    </dgm:pt>
    <dgm:pt modelId="{AA17596A-A1F2-4197-A9E8-A79CCC45B780}" type="pres">
      <dgm:prSet presAssocID="{D916CD4F-AD3C-4C30-80CA-F945BF6C13E6}" presName="spaceB" presStyleCnt="0"/>
      <dgm:spPr/>
    </dgm:pt>
    <dgm:pt modelId="{95F6867D-9A9F-4F2A-B3BA-5C058C1419F1}" type="pres">
      <dgm:prSet presAssocID="{45C79A04-33C5-4003-8BC4-5D26998FCDAE}" presName="space" presStyleCnt="0"/>
      <dgm:spPr/>
    </dgm:pt>
    <dgm:pt modelId="{42EA911B-0EE4-477A-AEEF-7DB9B3D0E579}" type="pres">
      <dgm:prSet presAssocID="{20549F20-58E9-4E0C-97D6-93E8D9898472}" presName="compositeA" presStyleCnt="0"/>
      <dgm:spPr/>
    </dgm:pt>
    <dgm:pt modelId="{F5A6074A-AF42-46EC-A496-8D1D4D2E0D80}" type="pres">
      <dgm:prSet presAssocID="{20549F20-58E9-4E0C-97D6-93E8D9898472}" presName="textA" presStyleLbl="revTx" presStyleIdx="4" presStyleCnt="5">
        <dgm:presLayoutVars>
          <dgm:bulletEnabled val="1"/>
        </dgm:presLayoutVars>
      </dgm:prSet>
      <dgm:spPr/>
      <dgm:t>
        <a:bodyPr/>
        <a:lstStyle/>
        <a:p>
          <a:endParaRPr lang="en-US"/>
        </a:p>
      </dgm:t>
    </dgm:pt>
    <dgm:pt modelId="{1E25A41B-A6D8-4208-9D2F-693ECD86060C}" type="pres">
      <dgm:prSet presAssocID="{20549F20-58E9-4E0C-97D6-93E8D9898472}" presName="circleA" presStyleLbl="node1" presStyleIdx="4" presStyleCnt="5"/>
      <dgm:spPr/>
    </dgm:pt>
    <dgm:pt modelId="{CB955522-7246-4D2B-A732-B92360718C64}" type="pres">
      <dgm:prSet presAssocID="{20549F20-58E9-4E0C-97D6-93E8D9898472}" presName="spaceA" presStyleCnt="0"/>
      <dgm:spPr/>
    </dgm:pt>
  </dgm:ptLst>
  <dgm:cxnLst>
    <dgm:cxn modelId="{46FFEF69-54CC-44CB-81C4-31DBAC153C93}" type="presOf" srcId="{3377EB57-DBAF-4D49-93A7-FE33D163DEE0}" destId="{CFFB6945-9166-4430-841D-4457BF2E1AC6}" srcOrd="0" destOrd="0" presId="urn:microsoft.com/office/officeart/2005/8/layout/hProcess11"/>
    <dgm:cxn modelId="{2CB607F3-FF9B-420D-8F96-14FAF0BF3B14}" srcId="{5DE3ABCD-39C6-4A2D-ABFF-D413F5005BD6}" destId="{3B921B9C-7A7D-4CAC-B1AF-B20A0BE5FBAA}" srcOrd="0" destOrd="0" parTransId="{33CA1DD7-C300-455A-BE4E-173F4BDD6D55}" sibTransId="{DA8165AF-4F75-45D9-8DB1-73BBE5E8DE5B}"/>
    <dgm:cxn modelId="{B4211BCC-0E1D-4846-85A2-ED9E954DA5B5}" srcId="{5DE3ABCD-39C6-4A2D-ABFF-D413F5005BD6}" destId="{3377EB57-DBAF-4D49-93A7-FE33D163DEE0}" srcOrd="1" destOrd="0" parTransId="{3EA283F1-C6FE-40E6-9B7B-ACDE2A917F50}" sibTransId="{56229454-81F4-423B-9EBD-2F7E855134CA}"/>
    <dgm:cxn modelId="{D6C1386F-52A0-489E-8A13-A697E0C30F8A}" srcId="{5DE3ABCD-39C6-4A2D-ABFF-D413F5005BD6}" destId="{D916CD4F-AD3C-4C30-80CA-F945BF6C13E6}" srcOrd="3" destOrd="0" parTransId="{F140EA19-2908-4059-9988-6648E4F605B0}" sibTransId="{45C79A04-33C5-4003-8BC4-5D26998FCDAE}"/>
    <dgm:cxn modelId="{E9844465-09AC-49BA-98A3-C23DBD9921E5}" type="presOf" srcId="{20549F20-58E9-4E0C-97D6-93E8D9898472}" destId="{F5A6074A-AF42-46EC-A496-8D1D4D2E0D80}" srcOrd="0" destOrd="0" presId="urn:microsoft.com/office/officeart/2005/8/layout/hProcess11"/>
    <dgm:cxn modelId="{C5410867-D00E-4E9D-8E7A-EC4087353738}" type="presOf" srcId="{5DE3ABCD-39C6-4A2D-ABFF-D413F5005BD6}" destId="{49B85A37-C171-4C03-806B-9A66CDD40246}" srcOrd="0" destOrd="0" presId="urn:microsoft.com/office/officeart/2005/8/layout/hProcess11"/>
    <dgm:cxn modelId="{139E4AA9-15D8-4549-A1E1-DEB3C0A2B515}" srcId="{5DE3ABCD-39C6-4A2D-ABFF-D413F5005BD6}" destId="{20549F20-58E9-4E0C-97D6-93E8D9898472}" srcOrd="4" destOrd="0" parTransId="{75641E39-BB65-4239-8BB8-D13C8D1E4A7B}" sibTransId="{62475CEC-9532-42CA-B168-82C20475CF94}"/>
    <dgm:cxn modelId="{CA0B36A3-8956-4DE0-8D20-DD864D9F6434}" type="presOf" srcId="{577D528B-E22A-4801-B36B-2A7BCC0429E8}" destId="{D3BE1E46-ED3C-4BD9-B840-97579F54E7AC}" srcOrd="0" destOrd="0" presId="urn:microsoft.com/office/officeart/2005/8/layout/hProcess11"/>
    <dgm:cxn modelId="{0990E8D4-A5CC-45EB-AA25-8D224A67E63B}" type="presOf" srcId="{D916CD4F-AD3C-4C30-80CA-F945BF6C13E6}" destId="{E9AE6FCF-4C6E-42AB-85B7-95A90F937F4B}" srcOrd="0" destOrd="0" presId="urn:microsoft.com/office/officeart/2005/8/layout/hProcess11"/>
    <dgm:cxn modelId="{31705A20-5361-4CFC-85D3-DB77BF365F6A}" type="presOf" srcId="{3B921B9C-7A7D-4CAC-B1AF-B20A0BE5FBAA}" destId="{F98F72B0-734A-4951-B336-2701C58473D4}" srcOrd="0" destOrd="0" presId="urn:microsoft.com/office/officeart/2005/8/layout/hProcess11"/>
    <dgm:cxn modelId="{8E97F298-F104-4C19-B38D-8CC447B751D0}" srcId="{5DE3ABCD-39C6-4A2D-ABFF-D413F5005BD6}" destId="{577D528B-E22A-4801-B36B-2A7BCC0429E8}" srcOrd="2" destOrd="0" parTransId="{320F2318-6456-4B54-A5FF-0CE0DAEED2F8}" sibTransId="{C0C57AFF-9DDE-4D21-9306-59A47DC4420B}"/>
    <dgm:cxn modelId="{5E75ABCB-58FA-44A9-BF16-C213A3998737}" type="presParOf" srcId="{49B85A37-C171-4C03-806B-9A66CDD40246}" destId="{612A8E9B-8573-496F-91FC-40A3A48CDF1B}" srcOrd="0" destOrd="0" presId="urn:microsoft.com/office/officeart/2005/8/layout/hProcess11"/>
    <dgm:cxn modelId="{5C32AE4A-28CB-40F4-A4D3-05575F1D7712}" type="presParOf" srcId="{49B85A37-C171-4C03-806B-9A66CDD40246}" destId="{7D53FE39-71E9-4500-9738-47974F0D77F1}" srcOrd="1" destOrd="0" presId="urn:microsoft.com/office/officeart/2005/8/layout/hProcess11"/>
    <dgm:cxn modelId="{F795041A-3060-485B-903B-7B937560C551}" type="presParOf" srcId="{7D53FE39-71E9-4500-9738-47974F0D77F1}" destId="{14EE7DC7-18DE-4ECB-AFF6-860A16192AF6}" srcOrd="0" destOrd="0" presId="urn:microsoft.com/office/officeart/2005/8/layout/hProcess11"/>
    <dgm:cxn modelId="{82F0A87C-AFD3-4CAD-8A21-8A0A3847AB34}" type="presParOf" srcId="{14EE7DC7-18DE-4ECB-AFF6-860A16192AF6}" destId="{F98F72B0-734A-4951-B336-2701C58473D4}" srcOrd="0" destOrd="0" presId="urn:microsoft.com/office/officeart/2005/8/layout/hProcess11"/>
    <dgm:cxn modelId="{6E57FD75-AFCD-4162-8DA1-54D9C54A2B98}" type="presParOf" srcId="{14EE7DC7-18DE-4ECB-AFF6-860A16192AF6}" destId="{5221D735-1A9A-4E3C-AC4A-8A209CDC8B22}" srcOrd="1" destOrd="0" presId="urn:microsoft.com/office/officeart/2005/8/layout/hProcess11"/>
    <dgm:cxn modelId="{9D87A3AE-08E8-4B9C-811E-A958B123EF6A}" type="presParOf" srcId="{14EE7DC7-18DE-4ECB-AFF6-860A16192AF6}" destId="{B83E7240-93BE-4E93-A10D-9A2BD297B211}" srcOrd="2" destOrd="0" presId="urn:microsoft.com/office/officeart/2005/8/layout/hProcess11"/>
    <dgm:cxn modelId="{26E9AAD6-5683-4D84-B5B2-07E2DB6E3852}" type="presParOf" srcId="{7D53FE39-71E9-4500-9738-47974F0D77F1}" destId="{4E728ECC-FE8B-46B4-828A-34F8193D7706}" srcOrd="1" destOrd="0" presId="urn:microsoft.com/office/officeart/2005/8/layout/hProcess11"/>
    <dgm:cxn modelId="{B3B80D7D-250C-4D7B-8ECE-E0E3707A60A6}" type="presParOf" srcId="{7D53FE39-71E9-4500-9738-47974F0D77F1}" destId="{9DCB95BA-C0B5-439F-8610-8100E2FF50D1}" srcOrd="2" destOrd="0" presId="urn:microsoft.com/office/officeart/2005/8/layout/hProcess11"/>
    <dgm:cxn modelId="{5B27AC89-01A5-4128-90B1-A41A69FA12B6}" type="presParOf" srcId="{9DCB95BA-C0B5-439F-8610-8100E2FF50D1}" destId="{CFFB6945-9166-4430-841D-4457BF2E1AC6}" srcOrd="0" destOrd="0" presId="urn:microsoft.com/office/officeart/2005/8/layout/hProcess11"/>
    <dgm:cxn modelId="{E7B500A8-9577-42EF-91F5-4C13EE9790DB}" type="presParOf" srcId="{9DCB95BA-C0B5-439F-8610-8100E2FF50D1}" destId="{1CC41EFA-F744-4B19-BBD5-2DECA453CF5A}" srcOrd="1" destOrd="0" presId="urn:microsoft.com/office/officeart/2005/8/layout/hProcess11"/>
    <dgm:cxn modelId="{40D431D3-2C6F-4566-912E-0661B16A699F}" type="presParOf" srcId="{9DCB95BA-C0B5-439F-8610-8100E2FF50D1}" destId="{C832854A-D214-4A08-94CC-FCC4B1B38FF0}" srcOrd="2" destOrd="0" presId="urn:microsoft.com/office/officeart/2005/8/layout/hProcess11"/>
    <dgm:cxn modelId="{B29E9980-A4C5-47E4-ACA2-3CBF01AE2536}" type="presParOf" srcId="{7D53FE39-71E9-4500-9738-47974F0D77F1}" destId="{6BBBEE52-6C8A-4239-9A80-B606084468FD}" srcOrd="3" destOrd="0" presId="urn:microsoft.com/office/officeart/2005/8/layout/hProcess11"/>
    <dgm:cxn modelId="{77D3F422-8E24-4710-BFA6-A3010E14C348}" type="presParOf" srcId="{7D53FE39-71E9-4500-9738-47974F0D77F1}" destId="{D2DE0157-E852-4400-9514-16EF72044877}" srcOrd="4" destOrd="0" presId="urn:microsoft.com/office/officeart/2005/8/layout/hProcess11"/>
    <dgm:cxn modelId="{0D4F6129-B7A5-447A-B54E-2345CDD05933}" type="presParOf" srcId="{D2DE0157-E852-4400-9514-16EF72044877}" destId="{D3BE1E46-ED3C-4BD9-B840-97579F54E7AC}" srcOrd="0" destOrd="0" presId="urn:microsoft.com/office/officeart/2005/8/layout/hProcess11"/>
    <dgm:cxn modelId="{BCC7C35F-4B9D-4BF8-A54A-5ADAACC221AA}" type="presParOf" srcId="{D2DE0157-E852-4400-9514-16EF72044877}" destId="{98EE0087-1CED-4A70-844F-3EA0D39A3FC9}" srcOrd="1" destOrd="0" presId="urn:microsoft.com/office/officeart/2005/8/layout/hProcess11"/>
    <dgm:cxn modelId="{B87E7C1C-1E4E-42BF-9F9F-CBA82A3AD145}" type="presParOf" srcId="{D2DE0157-E852-4400-9514-16EF72044877}" destId="{1AF01D71-692B-44D1-9E87-AD9A151A8D63}" srcOrd="2" destOrd="0" presId="urn:microsoft.com/office/officeart/2005/8/layout/hProcess11"/>
    <dgm:cxn modelId="{DCE97563-0943-4406-8C60-A713996D2CA6}" type="presParOf" srcId="{7D53FE39-71E9-4500-9738-47974F0D77F1}" destId="{C3B7DE9B-B651-4BB7-913C-4A14A74E1128}" srcOrd="5" destOrd="0" presId="urn:microsoft.com/office/officeart/2005/8/layout/hProcess11"/>
    <dgm:cxn modelId="{842A236C-55BB-4916-924E-9C6BD6A22C9E}" type="presParOf" srcId="{7D53FE39-71E9-4500-9738-47974F0D77F1}" destId="{83D32FFD-F491-4C13-BBAC-8200650D9853}" srcOrd="6" destOrd="0" presId="urn:microsoft.com/office/officeart/2005/8/layout/hProcess11"/>
    <dgm:cxn modelId="{512BCFDB-F6B5-4C57-AB1F-853CD4298D97}" type="presParOf" srcId="{83D32FFD-F491-4C13-BBAC-8200650D9853}" destId="{E9AE6FCF-4C6E-42AB-85B7-95A90F937F4B}" srcOrd="0" destOrd="0" presId="urn:microsoft.com/office/officeart/2005/8/layout/hProcess11"/>
    <dgm:cxn modelId="{E5394D35-E3C6-4549-A135-92EEDCFABFA8}" type="presParOf" srcId="{83D32FFD-F491-4C13-BBAC-8200650D9853}" destId="{B3CD35CF-FF93-4D2F-BFB2-4AA0076188F1}" srcOrd="1" destOrd="0" presId="urn:microsoft.com/office/officeart/2005/8/layout/hProcess11"/>
    <dgm:cxn modelId="{864378C4-4B33-4F6B-8CA2-1C5E1F3034E3}" type="presParOf" srcId="{83D32FFD-F491-4C13-BBAC-8200650D9853}" destId="{AA17596A-A1F2-4197-A9E8-A79CCC45B780}" srcOrd="2" destOrd="0" presId="urn:microsoft.com/office/officeart/2005/8/layout/hProcess11"/>
    <dgm:cxn modelId="{4D708B83-6D02-4F29-83E5-6F2762814C44}" type="presParOf" srcId="{7D53FE39-71E9-4500-9738-47974F0D77F1}" destId="{95F6867D-9A9F-4F2A-B3BA-5C058C1419F1}" srcOrd="7" destOrd="0" presId="urn:microsoft.com/office/officeart/2005/8/layout/hProcess11"/>
    <dgm:cxn modelId="{2318EA2C-9C0E-4CE5-96D4-88AAF64AF2B4}" type="presParOf" srcId="{7D53FE39-71E9-4500-9738-47974F0D77F1}" destId="{42EA911B-0EE4-477A-AEEF-7DB9B3D0E579}" srcOrd="8" destOrd="0" presId="urn:microsoft.com/office/officeart/2005/8/layout/hProcess11"/>
    <dgm:cxn modelId="{156207D8-6445-4AAE-B3AC-9B909A6DC601}" type="presParOf" srcId="{42EA911B-0EE4-477A-AEEF-7DB9B3D0E579}" destId="{F5A6074A-AF42-46EC-A496-8D1D4D2E0D80}" srcOrd="0" destOrd="0" presId="urn:microsoft.com/office/officeart/2005/8/layout/hProcess11"/>
    <dgm:cxn modelId="{276E472D-F50A-4349-98EF-7823C8A429F3}" type="presParOf" srcId="{42EA911B-0EE4-477A-AEEF-7DB9B3D0E579}" destId="{1E25A41B-A6D8-4208-9D2F-693ECD86060C}" srcOrd="1" destOrd="0" presId="urn:microsoft.com/office/officeart/2005/8/layout/hProcess11"/>
    <dgm:cxn modelId="{86C27D23-8C3B-496C-87F1-DC43696B34FA}" type="presParOf" srcId="{42EA911B-0EE4-477A-AEEF-7DB9B3D0E579}" destId="{CB955522-7246-4D2B-A732-B92360718C64}" srcOrd="2" destOrd="0" presId="urn:microsoft.com/office/officeart/2005/8/layout/hProcess1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3ABCD-39C6-4A2D-ABFF-D413F5005BD6}" type="doc">
      <dgm:prSet loTypeId="urn:microsoft.com/office/officeart/2005/8/layout/hProcess11" loCatId="process" qsTypeId="urn:microsoft.com/office/officeart/2005/8/quickstyle/simple2" qsCatId="simple" csTypeId="urn:microsoft.com/office/officeart/2005/8/colors/accent2_2" csCatId="accent2" phldr="1"/>
      <dgm:spPr/>
    </dgm:pt>
    <dgm:pt modelId="{3B921B9C-7A7D-4CAC-B1AF-B20A0BE5FBAA}">
      <dgm:prSet phldrT="[Text]"/>
      <dgm:spPr/>
      <dgm:t>
        <a:bodyPr/>
        <a:lstStyle/>
        <a:p>
          <a:r>
            <a:rPr lang="en-US" b="1" dirty="0"/>
            <a:t>February</a:t>
          </a:r>
        </a:p>
      </dgm:t>
    </dgm:pt>
    <dgm:pt modelId="{33CA1DD7-C300-455A-BE4E-173F4BDD6D55}" type="parTrans" cxnId="{2CB607F3-FF9B-420D-8F96-14FAF0BF3B14}">
      <dgm:prSet/>
      <dgm:spPr/>
      <dgm:t>
        <a:bodyPr/>
        <a:lstStyle/>
        <a:p>
          <a:endParaRPr lang="en-US"/>
        </a:p>
      </dgm:t>
    </dgm:pt>
    <dgm:pt modelId="{DA8165AF-4F75-45D9-8DB1-73BBE5E8DE5B}" type="sibTrans" cxnId="{2CB607F3-FF9B-420D-8F96-14FAF0BF3B14}">
      <dgm:prSet/>
      <dgm:spPr/>
      <dgm:t>
        <a:bodyPr/>
        <a:lstStyle/>
        <a:p>
          <a:endParaRPr lang="en-US"/>
        </a:p>
      </dgm:t>
    </dgm:pt>
    <dgm:pt modelId="{577D528B-E22A-4801-B36B-2A7BCC0429E8}">
      <dgm:prSet phldrT="[Text]"/>
      <dgm:spPr/>
      <dgm:t>
        <a:bodyPr/>
        <a:lstStyle/>
        <a:p>
          <a:r>
            <a:rPr lang="en-US" b="1" dirty="0"/>
            <a:t>April</a:t>
          </a:r>
        </a:p>
        <a:p>
          <a:r>
            <a:rPr lang="en-US" b="0" dirty="0"/>
            <a:t>Selection</a:t>
          </a:r>
        </a:p>
      </dgm:t>
    </dgm:pt>
    <dgm:pt modelId="{320F2318-6456-4B54-A5FF-0CE0DAEED2F8}" type="parTrans" cxnId="{8E97F298-F104-4C19-B38D-8CC447B751D0}">
      <dgm:prSet/>
      <dgm:spPr/>
      <dgm:t>
        <a:bodyPr/>
        <a:lstStyle/>
        <a:p>
          <a:endParaRPr lang="en-US"/>
        </a:p>
      </dgm:t>
    </dgm:pt>
    <dgm:pt modelId="{C0C57AFF-9DDE-4D21-9306-59A47DC4420B}" type="sibTrans" cxnId="{8E97F298-F104-4C19-B38D-8CC447B751D0}">
      <dgm:prSet/>
      <dgm:spPr/>
      <dgm:t>
        <a:bodyPr/>
        <a:lstStyle/>
        <a:p>
          <a:endParaRPr lang="en-US"/>
        </a:p>
      </dgm:t>
    </dgm:pt>
    <dgm:pt modelId="{D916CD4F-AD3C-4C30-80CA-F945BF6C13E6}">
      <dgm:prSet phldrT="[Text]"/>
      <dgm:spPr/>
      <dgm:t>
        <a:bodyPr/>
        <a:lstStyle/>
        <a:p>
          <a:r>
            <a:rPr lang="en-US" b="1" dirty="0"/>
            <a:t>May</a:t>
          </a:r>
          <a:endParaRPr lang="en-US" b="0" dirty="0"/>
        </a:p>
        <a:p>
          <a:r>
            <a:rPr lang="en-US" b="0" dirty="0"/>
            <a:t>Negotiation</a:t>
          </a:r>
        </a:p>
      </dgm:t>
    </dgm:pt>
    <dgm:pt modelId="{F140EA19-2908-4059-9988-6648E4F605B0}" type="parTrans" cxnId="{D6C1386F-52A0-489E-8A13-A697E0C30F8A}">
      <dgm:prSet/>
      <dgm:spPr/>
      <dgm:t>
        <a:bodyPr/>
        <a:lstStyle/>
        <a:p>
          <a:endParaRPr lang="en-US"/>
        </a:p>
      </dgm:t>
    </dgm:pt>
    <dgm:pt modelId="{45C79A04-33C5-4003-8BC4-5D26998FCDAE}" type="sibTrans" cxnId="{D6C1386F-52A0-489E-8A13-A697E0C30F8A}">
      <dgm:prSet/>
      <dgm:spPr/>
      <dgm:t>
        <a:bodyPr/>
        <a:lstStyle/>
        <a:p>
          <a:endParaRPr lang="en-US"/>
        </a:p>
      </dgm:t>
    </dgm:pt>
    <dgm:pt modelId="{3377EB57-DBAF-4D49-93A7-FE33D163DEE0}">
      <dgm:prSet phldrT="[Text]"/>
      <dgm:spPr/>
      <dgm:t>
        <a:bodyPr/>
        <a:lstStyle/>
        <a:p>
          <a:r>
            <a:rPr lang="en-US" b="1" dirty="0"/>
            <a:t>March</a:t>
          </a:r>
          <a:endParaRPr lang="en-US" b="0" dirty="0"/>
        </a:p>
        <a:p>
          <a:r>
            <a:rPr lang="en-US" b="0" dirty="0"/>
            <a:t>Advertisement</a:t>
          </a:r>
          <a:endParaRPr lang="en-US" b="1" dirty="0"/>
        </a:p>
      </dgm:t>
    </dgm:pt>
    <dgm:pt modelId="{3EA283F1-C6FE-40E6-9B7B-ACDE2A917F50}" type="parTrans" cxnId="{B4211BCC-0E1D-4846-85A2-ED9E954DA5B5}">
      <dgm:prSet/>
      <dgm:spPr/>
      <dgm:t>
        <a:bodyPr/>
        <a:lstStyle/>
        <a:p>
          <a:endParaRPr lang="en-US"/>
        </a:p>
      </dgm:t>
    </dgm:pt>
    <dgm:pt modelId="{56229454-81F4-423B-9EBD-2F7E855134CA}" type="sibTrans" cxnId="{B4211BCC-0E1D-4846-85A2-ED9E954DA5B5}">
      <dgm:prSet/>
      <dgm:spPr/>
      <dgm:t>
        <a:bodyPr/>
        <a:lstStyle/>
        <a:p>
          <a:endParaRPr lang="en-US"/>
        </a:p>
      </dgm:t>
    </dgm:pt>
    <dgm:pt modelId="{20549F20-58E9-4E0C-97D6-93E8D9898472}">
      <dgm:prSet phldrT="[Text]"/>
      <dgm:spPr/>
      <dgm:t>
        <a:bodyPr/>
        <a:lstStyle/>
        <a:p>
          <a:r>
            <a:rPr lang="en-US" b="1" dirty="0"/>
            <a:t>June</a:t>
          </a:r>
        </a:p>
        <a:p>
          <a:r>
            <a:rPr lang="en-US" b="0" dirty="0"/>
            <a:t>Award/Begin activities</a:t>
          </a:r>
          <a:endParaRPr lang="en-US" b="1" dirty="0"/>
        </a:p>
      </dgm:t>
    </dgm:pt>
    <dgm:pt modelId="{75641E39-BB65-4239-8BB8-D13C8D1E4A7B}" type="parTrans" cxnId="{139E4AA9-15D8-4549-A1E1-DEB3C0A2B515}">
      <dgm:prSet/>
      <dgm:spPr/>
      <dgm:t>
        <a:bodyPr/>
        <a:lstStyle/>
        <a:p>
          <a:endParaRPr lang="en-US"/>
        </a:p>
      </dgm:t>
    </dgm:pt>
    <dgm:pt modelId="{62475CEC-9532-42CA-B168-82C20475CF94}" type="sibTrans" cxnId="{139E4AA9-15D8-4549-A1E1-DEB3C0A2B515}">
      <dgm:prSet/>
      <dgm:spPr/>
      <dgm:t>
        <a:bodyPr/>
        <a:lstStyle/>
        <a:p>
          <a:endParaRPr lang="en-US"/>
        </a:p>
      </dgm:t>
    </dgm:pt>
    <dgm:pt modelId="{49B85A37-C171-4C03-806B-9A66CDD40246}" type="pres">
      <dgm:prSet presAssocID="{5DE3ABCD-39C6-4A2D-ABFF-D413F5005BD6}" presName="Name0" presStyleCnt="0">
        <dgm:presLayoutVars>
          <dgm:dir/>
          <dgm:resizeHandles val="exact"/>
        </dgm:presLayoutVars>
      </dgm:prSet>
      <dgm:spPr/>
    </dgm:pt>
    <dgm:pt modelId="{612A8E9B-8573-496F-91FC-40A3A48CDF1B}" type="pres">
      <dgm:prSet presAssocID="{5DE3ABCD-39C6-4A2D-ABFF-D413F5005BD6}" presName="arrow" presStyleLbl="bgShp" presStyleIdx="0" presStyleCnt="1"/>
      <dgm:spPr/>
    </dgm:pt>
    <dgm:pt modelId="{7D53FE39-71E9-4500-9738-47974F0D77F1}" type="pres">
      <dgm:prSet presAssocID="{5DE3ABCD-39C6-4A2D-ABFF-D413F5005BD6}" presName="points" presStyleCnt="0"/>
      <dgm:spPr/>
    </dgm:pt>
    <dgm:pt modelId="{14EE7DC7-18DE-4ECB-AFF6-860A16192AF6}" type="pres">
      <dgm:prSet presAssocID="{3B921B9C-7A7D-4CAC-B1AF-B20A0BE5FBAA}" presName="compositeA" presStyleCnt="0"/>
      <dgm:spPr/>
    </dgm:pt>
    <dgm:pt modelId="{F98F72B0-734A-4951-B336-2701C58473D4}" type="pres">
      <dgm:prSet presAssocID="{3B921B9C-7A7D-4CAC-B1AF-B20A0BE5FBAA}" presName="textA" presStyleLbl="revTx" presStyleIdx="0" presStyleCnt="5">
        <dgm:presLayoutVars>
          <dgm:bulletEnabled val="1"/>
        </dgm:presLayoutVars>
      </dgm:prSet>
      <dgm:spPr/>
      <dgm:t>
        <a:bodyPr/>
        <a:lstStyle/>
        <a:p>
          <a:endParaRPr lang="en-US"/>
        </a:p>
      </dgm:t>
    </dgm:pt>
    <dgm:pt modelId="{5221D735-1A9A-4E3C-AC4A-8A209CDC8B22}" type="pres">
      <dgm:prSet presAssocID="{3B921B9C-7A7D-4CAC-B1AF-B20A0BE5FBAA}" presName="circleA" presStyleLbl="node1" presStyleIdx="0" presStyleCnt="5"/>
      <dgm:spPr/>
    </dgm:pt>
    <dgm:pt modelId="{B83E7240-93BE-4E93-A10D-9A2BD297B211}" type="pres">
      <dgm:prSet presAssocID="{3B921B9C-7A7D-4CAC-B1AF-B20A0BE5FBAA}" presName="spaceA" presStyleCnt="0"/>
      <dgm:spPr/>
    </dgm:pt>
    <dgm:pt modelId="{4E728ECC-FE8B-46B4-828A-34F8193D7706}" type="pres">
      <dgm:prSet presAssocID="{DA8165AF-4F75-45D9-8DB1-73BBE5E8DE5B}" presName="space" presStyleCnt="0"/>
      <dgm:spPr/>
    </dgm:pt>
    <dgm:pt modelId="{9DCB95BA-C0B5-439F-8610-8100E2FF50D1}" type="pres">
      <dgm:prSet presAssocID="{3377EB57-DBAF-4D49-93A7-FE33D163DEE0}" presName="compositeB" presStyleCnt="0"/>
      <dgm:spPr/>
    </dgm:pt>
    <dgm:pt modelId="{CFFB6945-9166-4430-841D-4457BF2E1AC6}" type="pres">
      <dgm:prSet presAssocID="{3377EB57-DBAF-4D49-93A7-FE33D163DEE0}" presName="textB" presStyleLbl="revTx" presStyleIdx="1" presStyleCnt="5">
        <dgm:presLayoutVars>
          <dgm:bulletEnabled val="1"/>
        </dgm:presLayoutVars>
      </dgm:prSet>
      <dgm:spPr/>
      <dgm:t>
        <a:bodyPr/>
        <a:lstStyle/>
        <a:p>
          <a:endParaRPr lang="en-US"/>
        </a:p>
      </dgm:t>
    </dgm:pt>
    <dgm:pt modelId="{1CC41EFA-F744-4B19-BBD5-2DECA453CF5A}" type="pres">
      <dgm:prSet presAssocID="{3377EB57-DBAF-4D49-93A7-FE33D163DEE0}" presName="circleB" presStyleLbl="node1" presStyleIdx="1" presStyleCnt="5" custScaleX="172666" custScaleY="172666"/>
      <dgm:spPr/>
    </dgm:pt>
    <dgm:pt modelId="{C832854A-D214-4A08-94CC-FCC4B1B38FF0}" type="pres">
      <dgm:prSet presAssocID="{3377EB57-DBAF-4D49-93A7-FE33D163DEE0}" presName="spaceB" presStyleCnt="0"/>
      <dgm:spPr/>
    </dgm:pt>
    <dgm:pt modelId="{6BBBEE52-6C8A-4239-9A80-B606084468FD}" type="pres">
      <dgm:prSet presAssocID="{56229454-81F4-423B-9EBD-2F7E855134CA}" presName="space" presStyleCnt="0"/>
      <dgm:spPr/>
    </dgm:pt>
    <dgm:pt modelId="{D2DE0157-E852-4400-9514-16EF72044877}" type="pres">
      <dgm:prSet presAssocID="{577D528B-E22A-4801-B36B-2A7BCC0429E8}" presName="compositeA" presStyleCnt="0"/>
      <dgm:spPr/>
    </dgm:pt>
    <dgm:pt modelId="{D3BE1E46-ED3C-4BD9-B840-97579F54E7AC}" type="pres">
      <dgm:prSet presAssocID="{577D528B-E22A-4801-B36B-2A7BCC0429E8}" presName="textA" presStyleLbl="revTx" presStyleIdx="2" presStyleCnt="5">
        <dgm:presLayoutVars>
          <dgm:bulletEnabled val="1"/>
        </dgm:presLayoutVars>
      </dgm:prSet>
      <dgm:spPr/>
      <dgm:t>
        <a:bodyPr/>
        <a:lstStyle/>
        <a:p>
          <a:endParaRPr lang="en-US"/>
        </a:p>
      </dgm:t>
    </dgm:pt>
    <dgm:pt modelId="{98EE0087-1CED-4A70-844F-3EA0D39A3FC9}" type="pres">
      <dgm:prSet presAssocID="{577D528B-E22A-4801-B36B-2A7BCC0429E8}" presName="circleA" presStyleLbl="node1" presStyleIdx="2" presStyleCnt="5" custScaleX="174518" custScaleY="174518"/>
      <dgm:spPr/>
    </dgm:pt>
    <dgm:pt modelId="{1AF01D71-692B-44D1-9E87-AD9A151A8D63}" type="pres">
      <dgm:prSet presAssocID="{577D528B-E22A-4801-B36B-2A7BCC0429E8}" presName="spaceA" presStyleCnt="0"/>
      <dgm:spPr/>
    </dgm:pt>
    <dgm:pt modelId="{C3B7DE9B-B651-4BB7-913C-4A14A74E1128}" type="pres">
      <dgm:prSet presAssocID="{C0C57AFF-9DDE-4D21-9306-59A47DC4420B}" presName="space" presStyleCnt="0"/>
      <dgm:spPr/>
    </dgm:pt>
    <dgm:pt modelId="{83D32FFD-F491-4C13-BBAC-8200650D9853}" type="pres">
      <dgm:prSet presAssocID="{D916CD4F-AD3C-4C30-80CA-F945BF6C13E6}" presName="compositeB" presStyleCnt="0"/>
      <dgm:spPr/>
    </dgm:pt>
    <dgm:pt modelId="{E9AE6FCF-4C6E-42AB-85B7-95A90F937F4B}" type="pres">
      <dgm:prSet presAssocID="{D916CD4F-AD3C-4C30-80CA-F945BF6C13E6}" presName="textB" presStyleLbl="revTx" presStyleIdx="3" presStyleCnt="5">
        <dgm:presLayoutVars>
          <dgm:bulletEnabled val="1"/>
        </dgm:presLayoutVars>
      </dgm:prSet>
      <dgm:spPr/>
      <dgm:t>
        <a:bodyPr/>
        <a:lstStyle/>
        <a:p>
          <a:endParaRPr lang="en-US"/>
        </a:p>
      </dgm:t>
    </dgm:pt>
    <dgm:pt modelId="{B3CD35CF-FF93-4D2F-BFB2-4AA0076188F1}" type="pres">
      <dgm:prSet presAssocID="{D916CD4F-AD3C-4C30-80CA-F945BF6C13E6}" presName="circleB" presStyleLbl="node1" presStyleIdx="3" presStyleCnt="5" custScaleX="170232" custScaleY="170232"/>
      <dgm:spPr/>
    </dgm:pt>
    <dgm:pt modelId="{AA17596A-A1F2-4197-A9E8-A79CCC45B780}" type="pres">
      <dgm:prSet presAssocID="{D916CD4F-AD3C-4C30-80CA-F945BF6C13E6}" presName="spaceB" presStyleCnt="0"/>
      <dgm:spPr/>
    </dgm:pt>
    <dgm:pt modelId="{95F6867D-9A9F-4F2A-B3BA-5C058C1419F1}" type="pres">
      <dgm:prSet presAssocID="{45C79A04-33C5-4003-8BC4-5D26998FCDAE}" presName="space" presStyleCnt="0"/>
      <dgm:spPr/>
    </dgm:pt>
    <dgm:pt modelId="{42EA911B-0EE4-477A-AEEF-7DB9B3D0E579}" type="pres">
      <dgm:prSet presAssocID="{20549F20-58E9-4E0C-97D6-93E8D9898472}" presName="compositeA" presStyleCnt="0"/>
      <dgm:spPr/>
    </dgm:pt>
    <dgm:pt modelId="{F5A6074A-AF42-46EC-A496-8D1D4D2E0D80}" type="pres">
      <dgm:prSet presAssocID="{20549F20-58E9-4E0C-97D6-93E8D9898472}" presName="textA" presStyleLbl="revTx" presStyleIdx="4" presStyleCnt="5">
        <dgm:presLayoutVars>
          <dgm:bulletEnabled val="1"/>
        </dgm:presLayoutVars>
      </dgm:prSet>
      <dgm:spPr/>
      <dgm:t>
        <a:bodyPr/>
        <a:lstStyle/>
        <a:p>
          <a:endParaRPr lang="en-US"/>
        </a:p>
      </dgm:t>
    </dgm:pt>
    <dgm:pt modelId="{1E25A41B-A6D8-4208-9D2F-693ECD86060C}" type="pres">
      <dgm:prSet presAssocID="{20549F20-58E9-4E0C-97D6-93E8D9898472}" presName="circleA" presStyleLbl="node1" presStyleIdx="4" presStyleCnt="5" custScaleX="170233" custScaleY="170233"/>
      <dgm:spPr/>
    </dgm:pt>
    <dgm:pt modelId="{CB955522-7246-4D2B-A732-B92360718C64}" type="pres">
      <dgm:prSet presAssocID="{20549F20-58E9-4E0C-97D6-93E8D9898472}" presName="spaceA" presStyleCnt="0"/>
      <dgm:spPr/>
    </dgm:pt>
  </dgm:ptLst>
  <dgm:cxnLst>
    <dgm:cxn modelId="{2CB607F3-FF9B-420D-8F96-14FAF0BF3B14}" srcId="{5DE3ABCD-39C6-4A2D-ABFF-D413F5005BD6}" destId="{3B921B9C-7A7D-4CAC-B1AF-B20A0BE5FBAA}" srcOrd="0" destOrd="0" parTransId="{33CA1DD7-C300-455A-BE4E-173F4BDD6D55}" sibTransId="{DA8165AF-4F75-45D9-8DB1-73BBE5E8DE5B}"/>
    <dgm:cxn modelId="{B4211BCC-0E1D-4846-85A2-ED9E954DA5B5}" srcId="{5DE3ABCD-39C6-4A2D-ABFF-D413F5005BD6}" destId="{3377EB57-DBAF-4D49-93A7-FE33D163DEE0}" srcOrd="1" destOrd="0" parTransId="{3EA283F1-C6FE-40E6-9B7B-ACDE2A917F50}" sibTransId="{56229454-81F4-423B-9EBD-2F7E855134CA}"/>
    <dgm:cxn modelId="{D6C1386F-52A0-489E-8A13-A697E0C30F8A}" srcId="{5DE3ABCD-39C6-4A2D-ABFF-D413F5005BD6}" destId="{D916CD4F-AD3C-4C30-80CA-F945BF6C13E6}" srcOrd="3" destOrd="0" parTransId="{F140EA19-2908-4059-9988-6648E4F605B0}" sibTransId="{45C79A04-33C5-4003-8BC4-5D26998FCDAE}"/>
    <dgm:cxn modelId="{E6A4370A-DFA8-4F07-A4D5-E78F84B803F0}" type="presOf" srcId="{20549F20-58E9-4E0C-97D6-93E8D9898472}" destId="{F5A6074A-AF42-46EC-A496-8D1D4D2E0D80}" srcOrd="0" destOrd="0" presId="urn:microsoft.com/office/officeart/2005/8/layout/hProcess11"/>
    <dgm:cxn modelId="{3B216E89-D845-48F9-919C-A1D57257DE9D}" type="presOf" srcId="{5DE3ABCD-39C6-4A2D-ABFF-D413F5005BD6}" destId="{49B85A37-C171-4C03-806B-9A66CDD40246}" srcOrd="0" destOrd="0" presId="urn:microsoft.com/office/officeart/2005/8/layout/hProcess11"/>
    <dgm:cxn modelId="{557119CD-6F2B-4AE0-B8A0-B0C7B0B0ADD2}" type="presOf" srcId="{3377EB57-DBAF-4D49-93A7-FE33D163DEE0}" destId="{CFFB6945-9166-4430-841D-4457BF2E1AC6}" srcOrd="0" destOrd="0" presId="urn:microsoft.com/office/officeart/2005/8/layout/hProcess11"/>
    <dgm:cxn modelId="{66E60031-BCE1-470B-A29B-67C002074D18}" type="presOf" srcId="{D916CD4F-AD3C-4C30-80CA-F945BF6C13E6}" destId="{E9AE6FCF-4C6E-42AB-85B7-95A90F937F4B}" srcOrd="0" destOrd="0" presId="urn:microsoft.com/office/officeart/2005/8/layout/hProcess11"/>
    <dgm:cxn modelId="{00DA1A19-AA91-4033-8650-BA40130548E9}" type="presOf" srcId="{577D528B-E22A-4801-B36B-2A7BCC0429E8}" destId="{D3BE1E46-ED3C-4BD9-B840-97579F54E7AC}" srcOrd="0" destOrd="0" presId="urn:microsoft.com/office/officeart/2005/8/layout/hProcess11"/>
    <dgm:cxn modelId="{139E4AA9-15D8-4549-A1E1-DEB3C0A2B515}" srcId="{5DE3ABCD-39C6-4A2D-ABFF-D413F5005BD6}" destId="{20549F20-58E9-4E0C-97D6-93E8D9898472}" srcOrd="4" destOrd="0" parTransId="{75641E39-BB65-4239-8BB8-D13C8D1E4A7B}" sibTransId="{62475CEC-9532-42CA-B168-82C20475CF94}"/>
    <dgm:cxn modelId="{FE72456D-0C01-428F-BAF7-8B16CBE9746B}" type="presOf" srcId="{3B921B9C-7A7D-4CAC-B1AF-B20A0BE5FBAA}" destId="{F98F72B0-734A-4951-B336-2701C58473D4}" srcOrd="0" destOrd="0" presId="urn:microsoft.com/office/officeart/2005/8/layout/hProcess11"/>
    <dgm:cxn modelId="{8E97F298-F104-4C19-B38D-8CC447B751D0}" srcId="{5DE3ABCD-39C6-4A2D-ABFF-D413F5005BD6}" destId="{577D528B-E22A-4801-B36B-2A7BCC0429E8}" srcOrd="2" destOrd="0" parTransId="{320F2318-6456-4B54-A5FF-0CE0DAEED2F8}" sibTransId="{C0C57AFF-9DDE-4D21-9306-59A47DC4420B}"/>
    <dgm:cxn modelId="{AE65419A-2D37-4878-A476-E202C459EC21}" type="presParOf" srcId="{49B85A37-C171-4C03-806B-9A66CDD40246}" destId="{612A8E9B-8573-496F-91FC-40A3A48CDF1B}" srcOrd="0" destOrd="0" presId="urn:microsoft.com/office/officeart/2005/8/layout/hProcess11"/>
    <dgm:cxn modelId="{6574A6B9-C00E-459E-8246-A6C3F6CA4D36}" type="presParOf" srcId="{49B85A37-C171-4C03-806B-9A66CDD40246}" destId="{7D53FE39-71E9-4500-9738-47974F0D77F1}" srcOrd="1" destOrd="0" presId="urn:microsoft.com/office/officeart/2005/8/layout/hProcess11"/>
    <dgm:cxn modelId="{87653E68-B852-4059-BA7F-9AC1B4308F17}" type="presParOf" srcId="{7D53FE39-71E9-4500-9738-47974F0D77F1}" destId="{14EE7DC7-18DE-4ECB-AFF6-860A16192AF6}" srcOrd="0" destOrd="0" presId="urn:microsoft.com/office/officeart/2005/8/layout/hProcess11"/>
    <dgm:cxn modelId="{DBADB714-AE23-45E5-BF65-EAAD5FAFC091}" type="presParOf" srcId="{14EE7DC7-18DE-4ECB-AFF6-860A16192AF6}" destId="{F98F72B0-734A-4951-B336-2701C58473D4}" srcOrd="0" destOrd="0" presId="urn:microsoft.com/office/officeart/2005/8/layout/hProcess11"/>
    <dgm:cxn modelId="{F2A5F652-C2B6-4660-B2DB-C31686168CE3}" type="presParOf" srcId="{14EE7DC7-18DE-4ECB-AFF6-860A16192AF6}" destId="{5221D735-1A9A-4E3C-AC4A-8A209CDC8B22}" srcOrd="1" destOrd="0" presId="urn:microsoft.com/office/officeart/2005/8/layout/hProcess11"/>
    <dgm:cxn modelId="{52A8C7F5-6BFB-4959-A920-AAB633C41BBB}" type="presParOf" srcId="{14EE7DC7-18DE-4ECB-AFF6-860A16192AF6}" destId="{B83E7240-93BE-4E93-A10D-9A2BD297B211}" srcOrd="2" destOrd="0" presId="urn:microsoft.com/office/officeart/2005/8/layout/hProcess11"/>
    <dgm:cxn modelId="{C0A97823-A1AC-40FE-B603-8782E5BDC830}" type="presParOf" srcId="{7D53FE39-71E9-4500-9738-47974F0D77F1}" destId="{4E728ECC-FE8B-46B4-828A-34F8193D7706}" srcOrd="1" destOrd="0" presId="urn:microsoft.com/office/officeart/2005/8/layout/hProcess11"/>
    <dgm:cxn modelId="{8B344736-FC90-44B3-AA63-B704191DD50E}" type="presParOf" srcId="{7D53FE39-71E9-4500-9738-47974F0D77F1}" destId="{9DCB95BA-C0B5-439F-8610-8100E2FF50D1}" srcOrd="2" destOrd="0" presId="urn:microsoft.com/office/officeart/2005/8/layout/hProcess11"/>
    <dgm:cxn modelId="{816CB04D-4112-44EC-842B-32760F0A2842}" type="presParOf" srcId="{9DCB95BA-C0B5-439F-8610-8100E2FF50D1}" destId="{CFFB6945-9166-4430-841D-4457BF2E1AC6}" srcOrd="0" destOrd="0" presId="urn:microsoft.com/office/officeart/2005/8/layout/hProcess11"/>
    <dgm:cxn modelId="{41F91C02-6754-4F1C-BEFA-7F446C141FB6}" type="presParOf" srcId="{9DCB95BA-C0B5-439F-8610-8100E2FF50D1}" destId="{1CC41EFA-F744-4B19-BBD5-2DECA453CF5A}" srcOrd="1" destOrd="0" presId="urn:microsoft.com/office/officeart/2005/8/layout/hProcess11"/>
    <dgm:cxn modelId="{78272A62-D513-49C4-AD6E-21CA134DF7F6}" type="presParOf" srcId="{9DCB95BA-C0B5-439F-8610-8100E2FF50D1}" destId="{C832854A-D214-4A08-94CC-FCC4B1B38FF0}" srcOrd="2" destOrd="0" presId="urn:microsoft.com/office/officeart/2005/8/layout/hProcess11"/>
    <dgm:cxn modelId="{A3001A11-9602-4D5D-A70D-5AD421A8C0E0}" type="presParOf" srcId="{7D53FE39-71E9-4500-9738-47974F0D77F1}" destId="{6BBBEE52-6C8A-4239-9A80-B606084468FD}" srcOrd="3" destOrd="0" presId="urn:microsoft.com/office/officeart/2005/8/layout/hProcess11"/>
    <dgm:cxn modelId="{570AB6BB-B5D2-4B7D-A7F2-50C9CB04EDE2}" type="presParOf" srcId="{7D53FE39-71E9-4500-9738-47974F0D77F1}" destId="{D2DE0157-E852-4400-9514-16EF72044877}" srcOrd="4" destOrd="0" presId="urn:microsoft.com/office/officeart/2005/8/layout/hProcess11"/>
    <dgm:cxn modelId="{3771D064-3041-406B-8524-E7ACD57523C4}" type="presParOf" srcId="{D2DE0157-E852-4400-9514-16EF72044877}" destId="{D3BE1E46-ED3C-4BD9-B840-97579F54E7AC}" srcOrd="0" destOrd="0" presId="urn:microsoft.com/office/officeart/2005/8/layout/hProcess11"/>
    <dgm:cxn modelId="{ADABAEB7-D474-44E9-9A95-B1296E7E3C09}" type="presParOf" srcId="{D2DE0157-E852-4400-9514-16EF72044877}" destId="{98EE0087-1CED-4A70-844F-3EA0D39A3FC9}" srcOrd="1" destOrd="0" presId="urn:microsoft.com/office/officeart/2005/8/layout/hProcess11"/>
    <dgm:cxn modelId="{9B7EC516-4588-4045-A643-36100A8A0CCB}" type="presParOf" srcId="{D2DE0157-E852-4400-9514-16EF72044877}" destId="{1AF01D71-692B-44D1-9E87-AD9A151A8D63}" srcOrd="2" destOrd="0" presId="urn:microsoft.com/office/officeart/2005/8/layout/hProcess11"/>
    <dgm:cxn modelId="{9F43CC18-CFAB-4BB8-9C7F-6E20CC14952B}" type="presParOf" srcId="{7D53FE39-71E9-4500-9738-47974F0D77F1}" destId="{C3B7DE9B-B651-4BB7-913C-4A14A74E1128}" srcOrd="5" destOrd="0" presId="urn:microsoft.com/office/officeart/2005/8/layout/hProcess11"/>
    <dgm:cxn modelId="{7BA7F376-92A7-4A3E-9575-268CE445446D}" type="presParOf" srcId="{7D53FE39-71E9-4500-9738-47974F0D77F1}" destId="{83D32FFD-F491-4C13-BBAC-8200650D9853}" srcOrd="6" destOrd="0" presId="urn:microsoft.com/office/officeart/2005/8/layout/hProcess11"/>
    <dgm:cxn modelId="{E00CCBB5-D199-4575-AF5D-6D853C8B198E}" type="presParOf" srcId="{83D32FFD-F491-4C13-BBAC-8200650D9853}" destId="{E9AE6FCF-4C6E-42AB-85B7-95A90F937F4B}" srcOrd="0" destOrd="0" presId="urn:microsoft.com/office/officeart/2005/8/layout/hProcess11"/>
    <dgm:cxn modelId="{81FA1A9A-1FAA-4BA4-B6F8-76E2C1C5EA8D}" type="presParOf" srcId="{83D32FFD-F491-4C13-BBAC-8200650D9853}" destId="{B3CD35CF-FF93-4D2F-BFB2-4AA0076188F1}" srcOrd="1" destOrd="0" presId="urn:microsoft.com/office/officeart/2005/8/layout/hProcess11"/>
    <dgm:cxn modelId="{ED0CD849-093D-4665-90A4-6A829FE0829C}" type="presParOf" srcId="{83D32FFD-F491-4C13-BBAC-8200650D9853}" destId="{AA17596A-A1F2-4197-A9E8-A79CCC45B780}" srcOrd="2" destOrd="0" presId="urn:microsoft.com/office/officeart/2005/8/layout/hProcess11"/>
    <dgm:cxn modelId="{D6ECF1BB-184B-416D-AB1E-DB0C9D8C5D2B}" type="presParOf" srcId="{7D53FE39-71E9-4500-9738-47974F0D77F1}" destId="{95F6867D-9A9F-4F2A-B3BA-5C058C1419F1}" srcOrd="7" destOrd="0" presId="urn:microsoft.com/office/officeart/2005/8/layout/hProcess11"/>
    <dgm:cxn modelId="{34A89A83-BCE6-402A-ACED-A2212662F3E1}" type="presParOf" srcId="{7D53FE39-71E9-4500-9738-47974F0D77F1}" destId="{42EA911B-0EE4-477A-AEEF-7DB9B3D0E579}" srcOrd="8" destOrd="0" presId="urn:microsoft.com/office/officeart/2005/8/layout/hProcess11"/>
    <dgm:cxn modelId="{D3691655-37A3-43BC-A21E-E6459CC636A7}" type="presParOf" srcId="{42EA911B-0EE4-477A-AEEF-7DB9B3D0E579}" destId="{F5A6074A-AF42-46EC-A496-8D1D4D2E0D80}" srcOrd="0" destOrd="0" presId="urn:microsoft.com/office/officeart/2005/8/layout/hProcess11"/>
    <dgm:cxn modelId="{897101E9-F48E-4563-860C-AC3DA2284C52}" type="presParOf" srcId="{42EA911B-0EE4-477A-AEEF-7DB9B3D0E579}" destId="{1E25A41B-A6D8-4208-9D2F-693ECD86060C}" srcOrd="1" destOrd="0" presId="urn:microsoft.com/office/officeart/2005/8/layout/hProcess11"/>
    <dgm:cxn modelId="{FF7121A0-1456-475F-93A1-1EAB21C93276}" type="presParOf" srcId="{42EA911B-0EE4-477A-AEEF-7DB9B3D0E579}" destId="{CB955522-7246-4D2B-A732-B92360718C64}" srcOrd="2" destOrd="0" presId="urn:microsoft.com/office/officeart/2005/8/layout/hProcess1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E3ABCD-39C6-4A2D-ABFF-D413F5005BD6}" type="doc">
      <dgm:prSet loTypeId="urn:microsoft.com/office/officeart/2005/8/layout/hProcess11" loCatId="process" qsTypeId="urn:microsoft.com/office/officeart/2005/8/quickstyle/simple2" qsCatId="simple" csTypeId="urn:microsoft.com/office/officeart/2005/8/colors/accent5_2" csCatId="accent5" phldr="1"/>
      <dgm:spPr/>
    </dgm:pt>
    <dgm:pt modelId="{3B921B9C-7A7D-4CAC-B1AF-B20A0BE5FBAA}">
      <dgm:prSet phldrT="[Text]"/>
      <dgm:spPr/>
      <dgm:t>
        <a:bodyPr/>
        <a:lstStyle/>
        <a:p>
          <a:r>
            <a:rPr lang="en-US" b="1" dirty="0"/>
            <a:t>February</a:t>
          </a:r>
        </a:p>
        <a:p>
          <a:r>
            <a:rPr lang="en-US" b="0" dirty="0"/>
            <a:t>Advertisement</a:t>
          </a:r>
          <a:endParaRPr lang="en-US" b="1" dirty="0"/>
        </a:p>
      </dgm:t>
    </dgm:pt>
    <dgm:pt modelId="{33CA1DD7-C300-455A-BE4E-173F4BDD6D55}" type="parTrans" cxnId="{2CB607F3-FF9B-420D-8F96-14FAF0BF3B14}">
      <dgm:prSet/>
      <dgm:spPr/>
      <dgm:t>
        <a:bodyPr/>
        <a:lstStyle/>
        <a:p>
          <a:endParaRPr lang="en-US"/>
        </a:p>
      </dgm:t>
    </dgm:pt>
    <dgm:pt modelId="{DA8165AF-4F75-45D9-8DB1-73BBE5E8DE5B}" type="sibTrans" cxnId="{2CB607F3-FF9B-420D-8F96-14FAF0BF3B14}">
      <dgm:prSet/>
      <dgm:spPr/>
      <dgm:t>
        <a:bodyPr/>
        <a:lstStyle/>
        <a:p>
          <a:endParaRPr lang="en-US"/>
        </a:p>
      </dgm:t>
    </dgm:pt>
    <dgm:pt modelId="{577D528B-E22A-4801-B36B-2A7BCC0429E8}">
      <dgm:prSet phldrT="[Text]"/>
      <dgm:spPr/>
      <dgm:t>
        <a:bodyPr/>
        <a:lstStyle/>
        <a:p>
          <a:r>
            <a:rPr lang="en-US" b="1" dirty="0"/>
            <a:t>April</a:t>
          </a:r>
        </a:p>
      </dgm:t>
    </dgm:pt>
    <dgm:pt modelId="{320F2318-6456-4B54-A5FF-0CE0DAEED2F8}" type="parTrans" cxnId="{8E97F298-F104-4C19-B38D-8CC447B751D0}">
      <dgm:prSet/>
      <dgm:spPr/>
      <dgm:t>
        <a:bodyPr/>
        <a:lstStyle/>
        <a:p>
          <a:endParaRPr lang="en-US"/>
        </a:p>
      </dgm:t>
    </dgm:pt>
    <dgm:pt modelId="{C0C57AFF-9DDE-4D21-9306-59A47DC4420B}" type="sibTrans" cxnId="{8E97F298-F104-4C19-B38D-8CC447B751D0}">
      <dgm:prSet/>
      <dgm:spPr/>
      <dgm:t>
        <a:bodyPr/>
        <a:lstStyle/>
        <a:p>
          <a:endParaRPr lang="en-US"/>
        </a:p>
      </dgm:t>
    </dgm:pt>
    <dgm:pt modelId="{D916CD4F-AD3C-4C30-80CA-F945BF6C13E6}">
      <dgm:prSet phldrT="[Text]"/>
      <dgm:spPr/>
      <dgm:t>
        <a:bodyPr/>
        <a:lstStyle/>
        <a:p>
          <a:r>
            <a:rPr lang="en-US" b="1" dirty="0"/>
            <a:t>May</a:t>
          </a:r>
          <a:endParaRPr lang="en-US" b="0" dirty="0"/>
        </a:p>
        <a:p>
          <a:r>
            <a:rPr lang="en-US" b="0" dirty="0"/>
            <a:t>Award</a:t>
          </a:r>
        </a:p>
      </dgm:t>
    </dgm:pt>
    <dgm:pt modelId="{F140EA19-2908-4059-9988-6648E4F605B0}" type="parTrans" cxnId="{D6C1386F-52A0-489E-8A13-A697E0C30F8A}">
      <dgm:prSet/>
      <dgm:spPr/>
      <dgm:t>
        <a:bodyPr/>
        <a:lstStyle/>
        <a:p>
          <a:endParaRPr lang="en-US"/>
        </a:p>
      </dgm:t>
    </dgm:pt>
    <dgm:pt modelId="{45C79A04-33C5-4003-8BC4-5D26998FCDAE}" type="sibTrans" cxnId="{D6C1386F-52A0-489E-8A13-A697E0C30F8A}">
      <dgm:prSet/>
      <dgm:spPr/>
      <dgm:t>
        <a:bodyPr/>
        <a:lstStyle/>
        <a:p>
          <a:endParaRPr lang="en-US"/>
        </a:p>
      </dgm:t>
    </dgm:pt>
    <dgm:pt modelId="{3377EB57-DBAF-4D49-93A7-FE33D163DEE0}">
      <dgm:prSet phldrT="[Text]"/>
      <dgm:spPr/>
      <dgm:t>
        <a:bodyPr/>
        <a:lstStyle/>
        <a:p>
          <a:r>
            <a:rPr lang="en-US" b="1" dirty="0"/>
            <a:t>March</a:t>
          </a:r>
          <a:endParaRPr lang="en-US" b="0" dirty="0"/>
        </a:p>
      </dgm:t>
    </dgm:pt>
    <dgm:pt modelId="{3EA283F1-C6FE-40E6-9B7B-ACDE2A917F50}" type="parTrans" cxnId="{B4211BCC-0E1D-4846-85A2-ED9E954DA5B5}">
      <dgm:prSet/>
      <dgm:spPr/>
      <dgm:t>
        <a:bodyPr/>
        <a:lstStyle/>
        <a:p>
          <a:endParaRPr lang="en-US"/>
        </a:p>
      </dgm:t>
    </dgm:pt>
    <dgm:pt modelId="{56229454-81F4-423B-9EBD-2F7E855134CA}" type="sibTrans" cxnId="{B4211BCC-0E1D-4846-85A2-ED9E954DA5B5}">
      <dgm:prSet/>
      <dgm:spPr/>
      <dgm:t>
        <a:bodyPr/>
        <a:lstStyle/>
        <a:p>
          <a:endParaRPr lang="en-US"/>
        </a:p>
      </dgm:t>
    </dgm:pt>
    <dgm:pt modelId="{20549F20-58E9-4E0C-97D6-93E8D9898472}">
      <dgm:prSet phldrT="[Text]"/>
      <dgm:spPr/>
      <dgm:t>
        <a:bodyPr/>
        <a:lstStyle/>
        <a:p>
          <a:r>
            <a:rPr lang="en-US" b="1" dirty="0"/>
            <a:t>June</a:t>
          </a:r>
        </a:p>
        <a:p>
          <a:r>
            <a:rPr lang="en-US" b="0" dirty="0"/>
            <a:t>Begin construction</a:t>
          </a:r>
          <a:endParaRPr lang="en-US" b="1" dirty="0"/>
        </a:p>
      </dgm:t>
    </dgm:pt>
    <dgm:pt modelId="{75641E39-BB65-4239-8BB8-D13C8D1E4A7B}" type="parTrans" cxnId="{139E4AA9-15D8-4549-A1E1-DEB3C0A2B515}">
      <dgm:prSet/>
      <dgm:spPr/>
      <dgm:t>
        <a:bodyPr/>
        <a:lstStyle/>
        <a:p>
          <a:endParaRPr lang="en-US"/>
        </a:p>
      </dgm:t>
    </dgm:pt>
    <dgm:pt modelId="{62475CEC-9532-42CA-B168-82C20475CF94}" type="sibTrans" cxnId="{139E4AA9-15D8-4549-A1E1-DEB3C0A2B515}">
      <dgm:prSet/>
      <dgm:spPr/>
      <dgm:t>
        <a:bodyPr/>
        <a:lstStyle/>
        <a:p>
          <a:endParaRPr lang="en-US"/>
        </a:p>
      </dgm:t>
    </dgm:pt>
    <dgm:pt modelId="{49B85A37-C171-4C03-806B-9A66CDD40246}" type="pres">
      <dgm:prSet presAssocID="{5DE3ABCD-39C6-4A2D-ABFF-D413F5005BD6}" presName="Name0" presStyleCnt="0">
        <dgm:presLayoutVars>
          <dgm:dir/>
          <dgm:resizeHandles val="exact"/>
        </dgm:presLayoutVars>
      </dgm:prSet>
      <dgm:spPr/>
    </dgm:pt>
    <dgm:pt modelId="{612A8E9B-8573-496F-91FC-40A3A48CDF1B}" type="pres">
      <dgm:prSet presAssocID="{5DE3ABCD-39C6-4A2D-ABFF-D413F5005BD6}" presName="arrow" presStyleLbl="bgShp" presStyleIdx="0" presStyleCnt="1"/>
      <dgm:spPr/>
    </dgm:pt>
    <dgm:pt modelId="{7D53FE39-71E9-4500-9738-47974F0D77F1}" type="pres">
      <dgm:prSet presAssocID="{5DE3ABCD-39C6-4A2D-ABFF-D413F5005BD6}" presName="points" presStyleCnt="0"/>
      <dgm:spPr/>
    </dgm:pt>
    <dgm:pt modelId="{14EE7DC7-18DE-4ECB-AFF6-860A16192AF6}" type="pres">
      <dgm:prSet presAssocID="{3B921B9C-7A7D-4CAC-B1AF-B20A0BE5FBAA}" presName="compositeA" presStyleCnt="0"/>
      <dgm:spPr/>
    </dgm:pt>
    <dgm:pt modelId="{F98F72B0-734A-4951-B336-2701C58473D4}" type="pres">
      <dgm:prSet presAssocID="{3B921B9C-7A7D-4CAC-B1AF-B20A0BE5FBAA}" presName="textA" presStyleLbl="revTx" presStyleIdx="0" presStyleCnt="5">
        <dgm:presLayoutVars>
          <dgm:bulletEnabled val="1"/>
        </dgm:presLayoutVars>
      </dgm:prSet>
      <dgm:spPr/>
      <dgm:t>
        <a:bodyPr/>
        <a:lstStyle/>
        <a:p>
          <a:endParaRPr lang="en-US"/>
        </a:p>
      </dgm:t>
    </dgm:pt>
    <dgm:pt modelId="{5221D735-1A9A-4E3C-AC4A-8A209CDC8B22}" type="pres">
      <dgm:prSet presAssocID="{3B921B9C-7A7D-4CAC-B1AF-B20A0BE5FBAA}" presName="circleA" presStyleLbl="node1" presStyleIdx="0" presStyleCnt="5" custScaleX="163845" custScaleY="163845"/>
      <dgm:spPr/>
    </dgm:pt>
    <dgm:pt modelId="{B83E7240-93BE-4E93-A10D-9A2BD297B211}" type="pres">
      <dgm:prSet presAssocID="{3B921B9C-7A7D-4CAC-B1AF-B20A0BE5FBAA}" presName="spaceA" presStyleCnt="0"/>
      <dgm:spPr/>
    </dgm:pt>
    <dgm:pt modelId="{4E728ECC-FE8B-46B4-828A-34F8193D7706}" type="pres">
      <dgm:prSet presAssocID="{DA8165AF-4F75-45D9-8DB1-73BBE5E8DE5B}" presName="space" presStyleCnt="0"/>
      <dgm:spPr/>
    </dgm:pt>
    <dgm:pt modelId="{9DCB95BA-C0B5-439F-8610-8100E2FF50D1}" type="pres">
      <dgm:prSet presAssocID="{3377EB57-DBAF-4D49-93A7-FE33D163DEE0}" presName="compositeB" presStyleCnt="0"/>
      <dgm:spPr/>
    </dgm:pt>
    <dgm:pt modelId="{CFFB6945-9166-4430-841D-4457BF2E1AC6}" type="pres">
      <dgm:prSet presAssocID="{3377EB57-DBAF-4D49-93A7-FE33D163DEE0}" presName="textB" presStyleLbl="revTx" presStyleIdx="1" presStyleCnt="5">
        <dgm:presLayoutVars>
          <dgm:bulletEnabled val="1"/>
        </dgm:presLayoutVars>
      </dgm:prSet>
      <dgm:spPr/>
      <dgm:t>
        <a:bodyPr/>
        <a:lstStyle/>
        <a:p>
          <a:endParaRPr lang="en-US"/>
        </a:p>
      </dgm:t>
    </dgm:pt>
    <dgm:pt modelId="{1CC41EFA-F744-4B19-BBD5-2DECA453CF5A}" type="pres">
      <dgm:prSet presAssocID="{3377EB57-DBAF-4D49-93A7-FE33D163DEE0}" presName="circleB" presStyleLbl="node1" presStyleIdx="1" presStyleCnt="5"/>
      <dgm:spPr/>
    </dgm:pt>
    <dgm:pt modelId="{C832854A-D214-4A08-94CC-FCC4B1B38FF0}" type="pres">
      <dgm:prSet presAssocID="{3377EB57-DBAF-4D49-93A7-FE33D163DEE0}" presName="spaceB" presStyleCnt="0"/>
      <dgm:spPr/>
    </dgm:pt>
    <dgm:pt modelId="{6BBBEE52-6C8A-4239-9A80-B606084468FD}" type="pres">
      <dgm:prSet presAssocID="{56229454-81F4-423B-9EBD-2F7E855134CA}" presName="space" presStyleCnt="0"/>
      <dgm:spPr/>
    </dgm:pt>
    <dgm:pt modelId="{D2DE0157-E852-4400-9514-16EF72044877}" type="pres">
      <dgm:prSet presAssocID="{577D528B-E22A-4801-B36B-2A7BCC0429E8}" presName="compositeA" presStyleCnt="0"/>
      <dgm:spPr/>
    </dgm:pt>
    <dgm:pt modelId="{D3BE1E46-ED3C-4BD9-B840-97579F54E7AC}" type="pres">
      <dgm:prSet presAssocID="{577D528B-E22A-4801-B36B-2A7BCC0429E8}" presName="textA" presStyleLbl="revTx" presStyleIdx="2" presStyleCnt="5">
        <dgm:presLayoutVars>
          <dgm:bulletEnabled val="1"/>
        </dgm:presLayoutVars>
      </dgm:prSet>
      <dgm:spPr/>
      <dgm:t>
        <a:bodyPr/>
        <a:lstStyle/>
        <a:p>
          <a:endParaRPr lang="en-US"/>
        </a:p>
      </dgm:t>
    </dgm:pt>
    <dgm:pt modelId="{98EE0087-1CED-4A70-844F-3EA0D39A3FC9}" type="pres">
      <dgm:prSet presAssocID="{577D528B-E22A-4801-B36B-2A7BCC0429E8}" presName="circleA" presStyleLbl="node1" presStyleIdx="2" presStyleCnt="5"/>
      <dgm:spPr/>
    </dgm:pt>
    <dgm:pt modelId="{1AF01D71-692B-44D1-9E87-AD9A151A8D63}" type="pres">
      <dgm:prSet presAssocID="{577D528B-E22A-4801-B36B-2A7BCC0429E8}" presName="spaceA" presStyleCnt="0"/>
      <dgm:spPr/>
    </dgm:pt>
    <dgm:pt modelId="{C3B7DE9B-B651-4BB7-913C-4A14A74E1128}" type="pres">
      <dgm:prSet presAssocID="{C0C57AFF-9DDE-4D21-9306-59A47DC4420B}" presName="space" presStyleCnt="0"/>
      <dgm:spPr/>
    </dgm:pt>
    <dgm:pt modelId="{83D32FFD-F491-4C13-BBAC-8200650D9853}" type="pres">
      <dgm:prSet presAssocID="{D916CD4F-AD3C-4C30-80CA-F945BF6C13E6}" presName="compositeB" presStyleCnt="0"/>
      <dgm:spPr/>
    </dgm:pt>
    <dgm:pt modelId="{E9AE6FCF-4C6E-42AB-85B7-95A90F937F4B}" type="pres">
      <dgm:prSet presAssocID="{D916CD4F-AD3C-4C30-80CA-F945BF6C13E6}" presName="textB" presStyleLbl="revTx" presStyleIdx="3" presStyleCnt="5">
        <dgm:presLayoutVars>
          <dgm:bulletEnabled val="1"/>
        </dgm:presLayoutVars>
      </dgm:prSet>
      <dgm:spPr/>
      <dgm:t>
        <a:bodyPr/>
        <a:lstStyle/>
        <a:p>
          <a:endParaRPr lang="en-US"/>
        </a:p>
      </dgm:t>
    </dgm:pt>
    <dgm:pt modelId="{B3CD35CF-FF93-4D2F-BFB2-4AA0076188F1}" type="pres">
      <dgm:prSet presAssocID="{D916CD4F-AD3C-4C30-80CA-F945BF6C13E6}" presName="circleB" presStyleLbl="node1" presStyleIdx="3" presStyleCnt="5" custScaleX="165351" custScaleY="165351"/>
      <dgm:spPr/>
    </dgm:pt>
    <dgm:pt modelId="{AA17596A-A1F2-4197-A9E8-A79CCC45B780}" type="pres">
      <dgm:prSet presAssocID="{D916CD4F-AD3C-4C30-80CA-F945BF6C13E6}" presName="spaceB" presStyleCnt="0"/>
      <dgm:spPr/>
    </dgm:pt>
    <dgm:pt modelId="{95F6867D-9A9F-4F2A-B3BA-5C058C1419F1}" type="pres">
      <dgm:prSet presAssocID="{45C79A04-33C5-4003-8BC4-5D26998FCDAE}" presName="space" presStyleCnt="0"/>
      <dgm:spPr/>
    </dgm:pt>
    <dgm:pt modelId="{42EA911B-0EE4-477A-AEEF-7DB9B3D0E579}" type="pres">
      <dgm:prSet presAssocID="{20549F20-58E9-4E0C-97D6-93E8D9898472}" presName="compositeA" presStyleCnt="0"/>
      <dgm:spPr/>
    </dgm:pt>
    <dgm:pt modelId="{F5A6074A-AF42-46EC-A496-8D1D4D2E0D80}" type="pres">
      <dgm:prSet presAssocID="{20549F20-58E9-4E0C-97D6-93E8D9898472}" presName="textA" presStyleLbl="revTx" presStyleIdx="4" presStyleCnt="5">
        <dgm:presLayoutVars>
          <dgm:bulletEnabled val="1"/>
        </dgm:presLayoutVars>
      </dgm:prSet>
      <dgm:spPr/>
      <dgm:t>
        <a:bodyPr/>
        <a:lstStyle/>
        <a:p>
          <a:endParaRPr lang="en-US"/>
        </a:p>
      </dgm:t>
    </dgm:pt>
    <dgm:pt modelId="{1E25A41B-A6D8-4208-9D2F-693ECD86060C}" type="pres">
      <dgm:prSet presAssocID="{20549F20-58E9-4E0C-97D6-93E8D9898472}" presName="circleA" presStyleLbl="node1" presStyleIdx="4" presStyleCnt="5" custScaleX="168970" custScaleY="168970"/>
      <dgm:spPr/>
    </dgm:pt>
    <dgm:pt modelId="{CB955522-7246-4D2B-A732-B92360718C64}" type="pres">
      <dgm:prSet presAssocID="{20549F20-58E9-4E0C-97D6-93E8D9898472}" presName="spaceA" presStyleCnt="0"/>
      <dgm:spPr/>
    </dgm:pt>
  </dgm:ptLst>
  <dgm:cxnLst>
    <dgm:cxn modelId="{07456010-5069-48AF-AAAD-CA6E0C17F6ED}" type="presOf" srcId="{3377EB57-DBAF-4D49-93A7-FE33D163DEE0}" destId="{CFFB6945-9166-4430-841D-4457BF2E1AC6}" srcOrd="0" destOrd="0" presId="urn:microsoft.com/office/officeart/2005/8/layout/hProcess11"/>
    <dgm:cxn modelId="{26125C27-4A2B-48C4-B0CC-2E4AA7F33C96}" type="presOf" srcId="{3B921B9C-7A7D-4CAC-B1AF-B20A0BE5FBAA}" destId="{F98F72B0-734A-4951-B336-2701C58473D4}" srcOrd="0" destOrd="0" presId="urn:microsoft.com/office/officeart/2005/8/layout/hProcess11"/>
    <dgm:cxn modelId="{8E97F298-F104-4C19-B38D-8CC447B751D0}" srcId="{5DE3ABCD-39C6-4A2D-ABFF-D413F5005BD6}" destId="{577D528B-E22A-4801-B36B-2A7BCC0429E8}" srcOrd="2" destOrd="0" parTransId="{320F2318-6456-4B54-A5FF-0CE0DAEED2F8}" sibTransId="{C0C57AFF-9DDE-4D21-9306-59A47DC4420B}"/>
    <dgm:cxn modelId="{2CB607F3-FF9B-420D-8F96-14FAF0BF3B14}" srcId="{5DE3ABCD-39C6-4A2D-ABFF-D413F5005BD6}" destId="{3B921B9C-7A7D-4CAC-B1AF-B20A0BE5FBAA}" srcOrd="0" destOrd="0" parTransId="{33CA1DD7-C300-455A-BE4E-173F4BDD6D55}" sibTransId="{DA8165AF-4F75-45D9-8DB1-73BBE5E8DE5B}"/>
    <dgm:cxn modelId="{139E4AA9-15D8-4549-A1E1-DEB3C0A2B515}" srcId="{5DE3ABCD-39C6-4A2D-ABFF-D413F5005BD6}" destId="{20549F20-58E9-4E0C-97D6-93E8D9898472}" srcOrd="4" destOrd="0" parTransId="{75641E39-BB65-4239-8BB8-D13C8D1E4A7B}" sibTransId="{62475CEC-9532-42CA-B168-82C20475CF94}"/>
    <dgm:cxn modelId="{D6C1386F-52A0-489E-8A13-A697E0C30F8A}" srcId="{5DE3ABCD-39C6-4A2D-ABFF-D413F5005BD6}" destId="{D916CD4F-AD3C-4C30-80CA-F945BF6C13E6}" srcOrd="3" destOrd="0" parTransId="{F140EA19-2908-4059-9988-6648E4F605B0}" sibTransId="{45C79A04-33C5-4003-8BC4-5D26998FCDAE}"/>
    <dgm:cxn modelId="{D0601F38-449A-418D-B3E6-2A5484E299C0}" type="presOf" srcId="{577D528B-E22A-4801-B36B-2A7BCC0429E8}" destId="{D3BE1E46-ED3C-4BD9-B840-97579F54E7AC}" srcOrd="0" destOrd="0" presId="urn:microsoft.com/office/officeart/2005/8/layout/hProcess11"/>
    <dgm:cxn modelId="{C6E8CA7C-0A7E-4B06-B196-99EBBDCDD8C5}" type="presOf" srcId="{5DE3ABCD-39C6-4A2D-ABFF-D413F5005BD6}" destId="{49B85A37-C171-4C03-806B-9A66CDD40246}" srcOrd="0" destOrd="0" presId="urn:microsoft.com/office/officeart/2005/8/layout/hProcess11"/>
    <dgm:cxn modelId="{1A146A61-B5C8-4AD2-8598-63CEFC217993}" type="presOf" srcId="{20549F20-58E9-4E0C-97D6-93E8D9898472}" destId="{F5A6074A-AF42-46EC-A496-8D1D4D2E0D80}" srcOrd="0" destOrd="0" presId="urn:microsoft.com/office/officeart/2005/8/layout/hProcess11"/>
    <dgm:cxn modelId="{B4211BCC-0E1D-4846-85A2-ED9E954DA5B5}" srcId="{5DE3ABCD-39C6-4A2D-ABFF-D413F5005BD6}" destId="{3377EB57-DBAF-4D49-93A7-FE33D163DEE0}" srcOrd="1" destOrd="0" parTransId="{3EA283F1-C6FE-40E6-9B7B-ACDE2A917F50}" sibTransId="{56229454-81F4-423B-9EBD-2F7E855134CA}"/>
    <dgm:cxn modelId="{4C202974-72EA-4C78-917C-AFA3EDAE54F4}" type="presOf" srcId="{D916CD4F-AD3C-4C30-80CA-F945BF6C13E6}" destId="{E9AE6FCF-4C6E-42AB-85B7-95A90F937F4B}" srcOrd="0" destOrd="0" presId="urn:microsoft.com/office/officeart/2005/8/layout/hProcess11"/>
    <dgm:cxn modelId="{DDEF3576-82E9-4B1A-ABD9-475AC88A7E2A}" type="presParOf" srcId="{49B85A37-C171-4C03-806B-9A66CDD40246}" destId="{612A8E9B-8573-496F-91FC-40A3A48CDF1B}" srcOrd="0" destOrd="0" presId="urn:microsoft.com/office/officeart/2005/8/layout/hProcess11"/>
    <dgm:cxn modelId="{8DF63BA0-26F1-4F67-968B-976DD066DAAB}" type="presParOf" srcId="{49B85A37-C171-4C03-806B-9A66CDD40246}" destId="{7D53FE39-71E9-4500-9738-47974F0D77F1}" srcOrd="1" destOrd="0" presId="urn:microsoft.com/office/officeart/2005/8/layout/hProcess11"/>
    <dgm:cxn modelId="{9577DD25-B5F2-41E9-B04D-D376A167109F}" type="presParOf" srcId="{7D53FE39-71E9-4500-9738-47974F0D77F1}" destId="{14EE7DC7-18DE-4ECB-AFF6-860A16192AF6}" srcOrd="0" destOrd="0" presId="urn:microsoft.com/office/officeart/2005/8/layout/hProcess11"/>
    <dgm:cxn modelId="{004329B9-C25B-41AB-B612-67DB5869132D}" type="presParOf" srcId="{14EE7DC7-18DE-4ECB-AFF6-860A16192AF6}" destId="{F98F72B0-734A-4951-B336-2701C58473D4}" srcOrd="0" destOrd="0" presId="urn:microsoft.com/office/officeart/2005/8/layout/hProcess11"/>
    <dgm:cxn modelId="{336F0D65-95E1-48BD-A717-3A41E0F773C5}" type="presParOf" srcId="{14EE7DC7-18DE-4ECB-AFF6-860A16192AF6}" destId="{5221D735-1A9A-4E3C-AC4A-8A209CDC8B22}" srcOrd="1" destOrd="0" presId="urn:microsoft.com/office/officeart/2005/8/layout/hProcess11"/>
    <dgm:cxn modelId="{5491F070-F8B5-4A18-B3FB-509BD8D4942D}" type="presParOf" srcId="{14EE7DC7-18DE-4ECB-AFF6-860A16192AF6}" destId="{B83E7240-93BE-4E93-A10D-9A2BD297B211}" srcOrd="2" destOrd="0" presId="urn:microsoft.com/office/officeart/2005/8/layout/hProcess11"/>
    <dgm:cxn modelId="{DF9C9017-1291-4CBE-B193-FD513EA4A540}" type="presParOf" srcId="{7D53FE39-71E9-4500-9738-47974F0D77F1}" destId="{4E728ECC-FE8B-46B4-828A-34F8193D7706}" srcOrd="1" destOrd="0" presId="urn:microsoft.com/office/officeart/2005/8/layout/hProcess11"/>
    <dgm:cxn modelId="{B9F32162-76E4-405D-B0C3-3892D930C0A2}" type="presParOf" srcId="{7D53FE39-71E9-4500-9738-47974F0D77F1}" destId="{9DCB95BA-C0B5-439F-8610-8100E2FF50D1}" srcOrd="2" destOrd="0" presId="urn:microsoft.com/office/officeart/2005/8/layout/hProcess11"/>
    <dgm:cxn modelId="{367CE4DC-E146-433A-BBD0-C8CAF89388B0}" type="presParOf" srcId="{9DCB95BA-C0B5-439F-8610-8100E2FF50D1}" destId="{CFFB6945-9166-4430-841D-4457BF2E1AC6}" srcOrd="0" destOrd="0" presId="urn:microsoft.com/office/officeart/2005/8/layout/hProcess11"/>
    <dgm:cxn modelId="{B5C789EF-FF34-45B1-AC1E-20875F5C935F}" type="presParOf" srcId="{9DCB95BA-C0B5-439F-8610-8100E2FF50D1}" destId="{1CC41EFA-F744-4B19-BBD5-2DECA453CF5A}" srcOrd="1" destOrd="0" presId="urn:microsoft.com/office/officeart/2005/8/layout/hProcess11"/>
    <dgm:cxn modelId="{C53D076B-4761-4336-A2FF-7E9702200BC1}" type="presParOf" srcId="{9DCB95BA-C0B5-439F-8610-8100E2FF50D1}" destId="{C832854A-D214-4A08-94CC-FCC4B1B38FF0}" srcOrd="2" destOrd="0" presId="urn:microsoft.com/office/officeart/2005/8/layout/hProcess11"/>
    <dgm:cxn modelId="{1C54775C-6511-4B22-A10B-D4649C27E3C7}" type="presParOf" srcId="{7D53FE39-71E9-4500-9738-47974F0D77F1}" destId="{6BBBEE52-6C8A-4239-9A80-B606084468FD}" srcOrd="3" destOrd="0" presId="urn:microsoft.com/office/officeart/2005/8/layout/hProcess11"/>
    <dgm:cxn modelId="{E899AFB6-DA45-4120-9364-5CD26591D246}" type="presParOf" srcId="{7D53FE39-71E9-4500-9738-47974F0D77F1}" destId="{D2DE0157-E852-4400-9514-16EF72044877}" srcOrd="4" destOrd="0" presId="urn:microsoft.com/office/officeart/2005/8/layout/hProcess11"/>
    <dgm:cxn modelId="{D004E249-B060-4A0F-89F3-8AB85176E725}" type="presParOf" srcId="{D2DE0157-E852-4400-9514-16EF72044877}" destId="{D3BE1E46-ED3C-4BD9-B840-97579F54E7AC}" srcOrd="0" destOrd="0" presId="urn:microsoft.com/office/officeart/2005/8/layout/hProcess11"/>
    <dgm:cxn modelId="{B121525E-2CEA-499D-ABAD-F8B3DC47CC06}" type="presParOf" srcId="{D2DE0157-E852-4400-9514-16EF72044877}" destId="{98EE0087-1CED-4A70-844F-3EA0D39A3FC9}" srcOrd="1" destOrd="0" presId="urn:microsoft.com/office/officeart/2005/8/layout/hProcess11"/>
    <dgm:cxn modelId="{6C9094F5-B54B-4818-8692-DFA8A857BD08}" type="presParOf" srcId="{D2DE0157-E852-4400-9514-16EF72044877}" destId="{1AF01D71-692B-44D1-9E87-AD9A151A8D63}" srcOrd="2" destOrd="0" presId="urn:microsoft.com/office/officeart/2005/8/layout/hProcess11"/>
    <dgm:cxn modelId="{BAEBA460-6A51-4380-B565-009ABFF1258D}" type="presParOf" srcId="{7D53FE39-71E9-4500-9738-47974F0D77F1}" destId="{C3B7DE9B-B651-4BB7-913C-4A14A74E1128}" srcOrd="5" destOrd="0" presId="urn:microsoft.com/office/officeart/2005/8/layout/hProcess11"/>
    <dgm:cxn modelId="{3C9FE529-F78B-41C1-B7D1-081DA6BC1FBA}" type="presParOf" srcId="{7D53FE39-71E9-4500-9738-47974F0D77F1}" destId="{83D32FFD-F491-4C13-BBAC-8200650D9853}" srcOrd="6" destOrd="0" presId="urn:microsoft.com/office/officeart/2005/8/layout/hProcess11"/>
    <dgm:cxn modelId="{E8172F06-CD92-4277-AD56-CB8C8683E880}" type="presParOf" srcId="{83D32FFD-F491-4C13-BBAC-8200650D9853}" destId="{E9AE6FCF-4C6E-42AB-85B7-95A90F937F4B}" srcOrd="0" destOrd="0" presId="urn:microsoft.com/office/officeart/2005/8/layout/hProcess11"/>
    <dgm:cxn modelId="{CE97AB3C-5E2F-4278-8640-876E0681CDF2}" type="presParOf" srcId="{83D32FFD-F491-4C13-BBAC-8200650D9853}" destId="{B3CD35CF-FF93-4D2F-BFB2-4AA0076188F1}" srcOrd="1" destOrd="0" presId="urn:microsoft.com/office/officeart/2005/8/layout/hProcess11"/>
    <dgm:cxn modelId="{AB4E137C-D554-4E61-82AD-F56FA3068892}" type="presParOf" srcId="{83D32FFD-F491-4C13-BBAC-8200650D9853}" destId="{AA17596A-A1F2-4197-A9E8-A79CCC45B780}" srcOrd="2" destOrd="0" presId="urn:microsoft.com/office/officeart/2005/8/layout/hProcess11"/>
    <dgm:cxn modelId="{C6E8566E-70B0-4B12-B9A9-5D9F73FE218F}" type="presParOf" srcId="{7D53FE39-71E9-4500-9738-47974F0D77F1}" destId="{95F6867D-9A9F-4F2A-B3BA-5C058C1419F1}" srcOrd="7" destOrd="0" presId="urn:microsoft.com/office/officeart/2005/8/layout/hProcess11"/>
    <dgm:cxn modelId="{D0197BD9-5476-48E5-B4B3-28F9D12034F2}" type="presParOf" srcId="{7D53FE39-71E9-4500-9738-47974F0D77F1}" destId="{42EA911B-0EE4-477A-AEEF-7DB9B3D0E579}" srcOrd="8" destOrd="0" presId="urn:microsoft.com/office/officeart/2005/8/layout/hProcess11"/>
    <dgm:cxn modelId="{9E68D41E-5896-484F-B13F-30B1319EA6E7}" type="presParOf" srcId="{42EA911B-0EE4-477A-AEEF-7DB9B3D0E579}" destId="{F5A6074A-AF42-46EC-A496-8D1D4D2E0D80}" srcOrd="0" destOrd="0" presId="urn:microsoft.com/office/officeart/2005/8/layout/hProcess11"/>
    <dgm:cxn modelId="{EB7946FB-A7CC-4D74-A175-1CE3C6B95D2E}" type="presParOf" srcId="{42EA911B-0EE4-477A-AEEF-7DB9B3D0E579}" destId="{1E25A41B-A6D8-4208-9D2F-693ECD86060C}" srcOrd="1" destOrd="0" presId="urn:microsoft.com/office/officeart/2005/8/layout/hProcess11"/>
    <dgm:cxn modelId="{4BF67C95-5479-400A-8551-28276F742DA9}" type="presParOf" srcId="{42EA911B-0EE4-477A-AEEF-7DB9B3D0E579}" destId="{CB955522-7246-4D2B-A732-B92360718C64}" srcOrd="2" destOrd="0" presId="urn:microsoft.com/office/officeart/2005/8/layout/hProcess1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2C41C-E423-434E-BEDB-4C6431CDAC73}">
      <dsp:nvSpPr>
        <dsp:cNvPr id="0" name=""/>
        <dsp:cNvSpPr/>
      </dsp:nvSpPr>
      <dsp:spPr>
        <a:xfrm>
          <a:off x="1" y="92153"/>
          <a:ext cx="6446516" cy="382762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369288-78B8-4A6A-9771-CA1C32FD7846}">
      <dsp:nvSpPr>
        <dsp:cNvPr id="0" name=""/>
        <dsp:cNvSpPr/>
      </dsp:nvSpPr>
      <dsp:spPr>
        <a:xfrm>
          <a:off x="0" y="1239461"/>
          <a:ext cx="1461621" cy="16047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r>
            <a:rPr lang="en-US" sz="1400" kern="1200" dirty="0"/>
            <a:t>Community Engagement</a:t>
          </a:r>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a:p>
      </dsp:txBody>
      <dsp:txXfrm>
        <a:off x="71350" y="1310811"/>
        <a:ext cx="1318921" cy="1462072"/>
      </dsp:txXfrm>
    </dsp:sp>
    <dsp:sp modelId="{85AFD46A-8AC5-4448-B6EB-B86DC46D69EF}">
      <dsp:nvSpPr>
        <dsp:cNvPr id="0" name=""/>
        <dsp:cNvSpPr/>
      </dsp:nvSpPr>
      <dsp:spPr>
        <a:xfrm>
          <a:off x="1661698" y="1250197"/>
          <a:ext cx="1461621" cy="16047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City Council Approves Projects</a:t>
          </a:r>
        </a:p>
        <a:p>
          <a:pPr lvl="0" algn="ctr" defTabSz="622300">
            <a:lnSpc>
              <a:spcPct val="90000"/>
            </a:lnSpc>
            <a:spcBef>
              <a:spcPct val="0"/>
            </a:spcBef>
            <a:spcAft>
              <a:spcPct val="35000"/>
            </a:spcAft>
          </a:pPr>
          <a:endParaRPr lang="en-US" sz="2000" kern="1200" dirty="0"/>
        </a:p>
      </dsp:txBody>
      <dsp:txXfrm>
        <a:off x="1733048" y="1321547"/>
        <a:ext cx="1318921" cy="1462072"/>
      </dsp:txXfrm>
    </dsp:sp>
    <dsp:sp modelId="{4C1473F7-256C-4B02-B9ED-44258E569BB4}">
      <dsp:nvSpPr>
        <dsp:cNvPr id="0" name=""/>
        <dsp:cNvSpPr/>
      </dsp:nvSpPr>
      <dsp:spPr>
        <a:xfrm>
          <a:off x="3323199" y="1250197"/>
          <a:ext cx="1461621" cy="16047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Bond Election</a:t>
          </a:r>
        </a:p>
        <a:p>
          <a:pPr lvl="0" algn="ctr" defTabSz="622300">
            <a:lnSpc>
              <a:spcPct val="90000"/>
            </a:lnSpc>
            <a:spcBef>
              <a:spcPct val="0"/>
            </a:spcBef>
            <a:spcAft>
              <a:spcPct val="35000"/>
            </a:spcAft>
          </a:pPr>
          <a:endParaRPr lang="en-US" sz="1400" kern="1200" dirty="0"/>
        </a:p>
      </dsp:txBody>
      <dsp:txXfrm>
        <a:off x="3394549" y="1321547"/>
        <a:ext cx="1318921" cy="1462072"/>
      </dsp:txXfrm>
    </dsp:sp>
    <dsp:sp modelId="{1ACF959E-08EE-49AF-A402-3C0F9DB23756}">
      <dsp:nvSpPr>
        <dsp:cNvPr id="0" name=""/>
        <dsp:cNvSpPr/>
      </dsp:nvSpPr>
      <dsp:spPr>
        <a:xfrm>
          <a:off x="4984701" y="1250197"/>
          <a:ext cx="1461621" cy="16047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Develop Bond Program Office</a:t>
          </a:r>
          <a:endParaRPr lang="en-US" sz="1400" kern="1200" dirty="0"/>
        </a:p>
      </dsp:txBody>
      <dsp:txXfrm>
        <a:off x="5056051" y="1321547"/>
        <a:ext cx="1318921" cy="1462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A8E9B-8573-496F-91FC-40A3A48CDF1B}">
      <dsp:nvSpPr>
        <dsp:cNvPr id="0" name=""/>
        <dsp:cNvSpPr/>
      </dsp:nvSpPr>
      <dsp:spPr>
        <a:xfrm>
          <a:off x="0" y="375760"/>
          <a:ext cx="8307388" cy="50101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F72B0-734A-4951-B336-2701C58473D4}">
      <dsp:nvSpPr>
        <dsp:cNvPr id="0" name=""/>
        <dsp:cNvSpPr/>
      </dsp:nvSpPr>
      <dsp:spPr>
        <a:xfrm>
          <a:off x="3285" y="0"/>
          <a:ext cx="1436553" cy="50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b="1" kern="1200" dirty="0"/>
            <a:t>February</a:t>
          </a:r>
        </a:p>
      </dsp:txBody>
      <dsp:txXfrm>
        <a:off x="3285" y="0"/>
        <a:ext cx="1436553" cy="501014"/>
      </dsp:txXfrm>
    </dsp:sp>
    <dsp:sp modelId="{5221D735-1A9A-4E3C-AC4A-8A209CDC8B22}">
      <dsp:nvSpPr>
        <dsp:cNvPr id="0" name=""/>
        <dsp:cNvSpPr/>
      </dsp:nvSpPr>
      <dsp:spPr>
        <a:xfrm>
          <a:off x="658935" y="563641"/>
          <a:ext cx="125253" cy="12525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FFB6945-9166-4430-841D-4457BF2E1AC6}">
      <dsp:nvSpPr>
        <dsp:cNvPr id="0" name=""/>
        <dsp:cNvSpPr/>
      </dsp:nvSpPr>
      <dsp:spPr>
        <a:xfrm>
          <a:off x="1511666" y="751521"/>
          <a:ext cx="1436553" cy="50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b="1" kern="1200" dirty="0"/>
            <a:t>March</a:t>
          </a:r>
          <a:endParaRPr lang="en-US" sz="1000" b="0" kern="1200" dirty="0"/>
        </a:p>
        <a:p>
          <a:pPr lvl="0" algn="ctr" defTabSz="444500">
            <a:lnSpc>
              <a:spcPct val="90000"/>
            </a:lnSpc>
            <a:spcBef>
              <a:spcPct val="0"/>
            </a:spcBef>
            <a:spcAft>
              <a:spcPct val="35000"/>
            </a:spcAft>
          </a:pPr>
          <a:r>
            <a:rPr lang="en-US" sz="1000" b="0" kern="1200" dirty="0"/>
            <a:t>Selection</a:t>
          </a:r>
          <a:endParaRPr lang="en-US" sz="1000" b="1" kern="1200" dirty="0"/>
        </a:p>
      </dsp:txBody>
      <dsp:txXfrm>
        <a:off x="1511666" y="751521"/>
        <a:ext cx="1436553" cy="501014"/>
      </dsp:txXfrm>
    </dsp:sp>
    <dsp:sp modelId="{1CC41EFA-F744-4B19-BBD5-2DECA453CF5A}">
      <dsp:nvSpPr>
        <dsp:cNvPr id="0" name=""/>
        <dsp:cNvSpPr/>
      </dsp:nvSpPr>
      <dsp:spPr>
        <a:xfrm>
          <a:off x="2123789" y="520114"/>
          <a:ext cx="212307" cy="2123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3BE1E46-ED3C-4BD9-B840-97579F54E7AC}">
      <dsp:nvSpPr>
        <dsp:cNvPr id="0" name=""/>
        <dsp:cNvSpPr/>
      </dsp:nvSpPr>
      <dsp:spPr>
        <a:xfrm>
          <a:off x="3020047" y="0"/>
          <a:ext cx="1436553" cy="50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b="1" kern="1200" dirty="0"/>
            <a:t>April</a:t>
          </a:r>
        </a:p>
        <a:p>
          <a:pPr lvl="0" algn="ctr" defTabSz="444500">
            <a:lnSpc>
              <a:spcPct val="90000"/>
            </a:lnSpc>
            <a:spcBef>
              <a:spcPct val="0"/>
            </a:spcBef>
            <a:spcAft>
              <a:spcPct val="35000"/>
            </a:spcAft>
          </a:pPr>
          <a:r>
            <a:rPr lang="en-US" sz="1000" b="0" kern="1200" dirty="0"/>
            <a:t>Negotiation</a:t>
          </a:r>
        </a:p>
      </dsp:txBody>
      <dsp:txXfrm>
        <a:off x="3020047" y="0"/>
        <a:ext cx="1436553" cy="501014"/>
      </dsp:txXfrm>
    </dsp:sp>
    <dsp:sp modelId="{98EE0087-1CED-4A70-844F-3EA0D39A3FC9}">
      <dsp:nvSpPr>
        <dsp:cNvPr id="0" name=""/>
        <dsp:cNvSpPr/>
      </dsp:nvSpPr>
      <dsp:spPr>
        <a:xfrm>
          <a:off x="3632170" y="520114"/>
          <a:ext cx="212307" cy="2123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9AE6FCF-4C6E-42AB-85B7-95A90F937F4B}">
      <dsp:nvSpPr>
        <dsp:cNvPr id="0" name=""/>
        <dsp:cNvSpPr/>
      </dsp:nvSpPr>
      <dsp:spPr>
        <a:xfrm>
          <a:off x="4528428" y="751521"/>
          <a:ext cx="1436553" cy="50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b="1" kern="1200" dirty="0"/>
            <a:t>May</a:t>
          </a:r>
        </a:p>
        <a:p>
          <a:pPr lvl="0" algn="ctr" defTabSz="444500">
            <a:lnSpc>
              <a:spcPct val="90000"/>
            </a:lnSpc>
            <a:spcBef>
              <a:spcPct val="0"/>
            </a:spcBef>
            <a:spcAft>
              <a:spcPct val="35000"/>
            </a:spcAft>
          </a:pPr>
          <a:r>
            <a:rPr lang="en-US" sz="1000" b="0" kern="1200" dirty="0"/>
            <a:t>Award/Begin activities</a:t>
          </a:r>
        </a:p>
      </dsp:txBody>
      <dsp:txXfrm>
        <a:off x="4528428" y="751521"/>
        <a:ext cx="1436553" cy="501014"/>
      </dsp:txXfrm>
    </dsp:sp>
    <dsp:sp modelId="{B3CD35CF-FF93-4D2F-BFB2-4AA0076188F1}">
      <dsp:nvSpPr>
        <dsp:cNvPr id="0" name=""/>
        <dsp:cNvSpPr/>
      </dsp:nvSpPr>
      <dsp:spPr>
        <a:xfrm>
          <a:off x="5142111" y="521673"/>
          <a:ext cx="209188" cy="20918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5A6074A-AF42-46EC-A496-8D1D4D2E0D80}">
      <dsp:nvSpPr>
        <dsp:cNvPr id="0" name=""/>
        <dsp:cNvSpPr/>
      </dsp:nvSpPr>
      <dsp:spPr>
        <a:xfrm>
          <a:off x="6036810" y="0"/>
          <a:ext cx="1436553" cy="50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b="1" kern="1200" dirty="0"/>
            <a:t>June</a:t>
          </a:r>
        </a:p>
      </dsp:txBody>
      <dsp:txXfrm>
        <a:off x="6036810" y="0"/>
        <a:ext cx="1436553" cy="501014"/>
      </dsp:txXfrm>
    </dsp:sp>
    <dsp:sp modelId="{1E25A41B-A6D8-4208-9D2F-693ECD86060C}">
      <dsp:nvSpPr>
        <dsp:cNvPr id="0" name=""/>
        <dsp:cNvSpPr/>
      </dsp:nvSpPr>
      <dsp:spPr>
        <a:xfrm>
          <a:off x="6692460" y="563641"/>
          <a:ext cx="125253" cy="12525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A8E9B-8573-496F-91FC-40A3A48CDF1B}">
      <dsp:nvSpPr>
        <dsp:cNvPr id="0" name=""/>
        <dsp:cNvSpPr/>
      </dsp:nvSpPr>
      <dsp:spPr>
        <a:xfrm>
          <a:off x="0" y="375760"/>
          <a:ext cx="8307388" cy="501014"/>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F72B0-734A-4951-B336-2701C58473D4}">
      <dsp:nvSpPr>
        <dsp:cNvPr id="0" name=""/>
        <dsp:cNvSpPr/>
      </dsp:nvSpPr>
      <dsp:spPr>
        <a:xfrm>
          <a:off x="3285" y="0"/>
          <a:ext cx="1436553" cy="50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b="1" kern="1200" dirty="0"/>
            <a:t>February</a:t>
          </a:r>
        </a:p>
      </dsp:txBody>
      <dsp:txXfrm>
        <a:off x="3285" y="0"/>
        <a:ext cx="1436553" cy="501014"/>
      </dsp:txXfrm>
    </dsp:sp>
    <dsp:sp modelId="{5221D735-1A9A-4E3C-AC4A-8A209CDC8B22}">
      <dsp:nvSpPr>
        <dsp:cNvPr id="0" name=""/>
        <dsp:cNvSpPr/>
      </dsp:nvSpPr>
      <dsp:spPr>
        <a:xfrm>
          <a:off x="658935" y="563641"/>
          <a:ext cx="125253" cy="12525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FFB6945-9166-4430-841D-4457BF2E1AC6}">
      <dsp:nvSpPr>
        <dsp:cNvPr id="0" name=""/>
        <dsp:cNvSpPr/>
      </dsp:nvSpPr>
      <dsp:spPr>
        <a:xfrm>
          <a:off x="1511666" y="751521"/>
          <a:ext cx="1436553" cy="50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b="1" kern="1200" dirty="0"/>
            <a:t>March</a:t>
          </a:r>
          <a:endParaRPr lang="en-US" sz="1000" b="0" kern="1200" dirty="0"/>
        </a:p>
        <a:p>
          <a:pPr lvl="0" algn="ctr" defTabSz="444500">
            <a:lnSpc>
              <a:spcPct val="90000"/>
            </a:lnSpc>
            <a:spcBef>
              <a:spcPct val="0"/>
            </a:spcBef>
            <a:spcAft>
              <a:spcPct val="35000"/>
            </a:spcAft>
          </a:pPr>
          <a:r>
            <a:rPr lang="en-US" sz="1000" b="0" kern="1200" dirty="0"/>
            <a:t>Advertisement</a:t>
          </a:r>
          <a:endParaRPr lang="en-US" sz="1000" b="1" kern="1200" dirty="0"/>
        </a:p>
      </dsp:txBody>
      <dsp:txXfrm>
        <a:off x="1511666" y="751521"/>
        <a:ext cx="1436553" cy="501014"/>
      </dsp:txXfrm>
    </dsp:sp>
    <dsp:sp modelId="{1CC41EFA-F744-4B19-BBD5-2DECA453CF5A}">
      <dsp:nvSpPr>
        <dsp:cNvPr id="0" name=""/>
        <dsp:cNvSpPr/>
      </dsp:nvSpPr>
      <dsp:spPr>
        <a:xfrm>
          <a:off x="2121808" y="518132"/>
          <a:ext cx="216270" cy="21627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3BE1E46-ED3C-4BD9-B840-97579F54E7AC}">
      <dsp:nvSpPr>
        <dsp:cNvPr id="0" name=""/>
        <dsp:cNvSpPr/>
      </dsp:nvSpPr>
      <dsp:spPr>
        <a:xfrm>
          <a:off x="3020047" y="0"/>
          <a:ext cx="1436553" cy="50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b="1" kern="1200" dirty="0"/>
            <a:t>April</a:t>
          </a:r>
        </a:p>
        <a:p>
          <a:pPr lvl="0" algn="ctr" defTabSz="444500">
            <a:lnSpc>
              <a:spcPct val="90000"/>
            </a:lnSpc>
            <a:spcBef>
              <a:spcPct val="0"/>
            </a:spcBef>
            <a:spcAft>
              <a:spcPct val="35000"/>
            </a:spcAft>
          </a:pPr>
          <a:r>
            <a:rPr lang="en-US" sz="1000" b="0" kern="1200" dirty="0"/>
            <a:t>Selection</a:t>
          </a:r>
        </a:p>
      </dsp:txBody>
      <dsp:txXfrm>
        <a:off x="3020047" y="0"/>
        <a:ext cx="1436553" cy="501014"/>
      </dsp:txXfrm>
    </dsp:sp>
    <dsp:sp modelId="{98EE0087-1CED-4A70-844F-3EA0D39A3FC9}">
      <dsp:nvSpPr>
        <dsp:cNvPr id="0" name=""/>
        <dsp:cNvSpPr/>
      </dsp:nvSpPr>
      <dsp:spPr>
        <a:xfrm>
          <a:off x="3629029" y="516972"/>
          <a:ext cx="218590" cy="21859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9AE6FCF-4C6E-42AB-85B7-95A90F937F4B}">
      <dsp:nvSpPr>
        <dsp:cNvPr id="0" name=""/>
        <dsp:cNvSpPr/>
      </dsp:nvSpPr>
      <dsp:spPr>
        <a:xfrm>
          <a:off x="4528428" y="751521"/>
          <a:ext cx="1436553" cy="50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b="1" kern="1200" dirty="0"/>
            <a:t>May</a:t>
          </a:r>
          <a:endParaRPr lang="en-US" sz="1000" b="0" kern="1200" dirty="0"/>
        </a:p>
        <a:p>
          <a:pPr lvl="0" algn="ctr" defTabSz="444500">
            <a:lnSpc>
              <a:spcPct val="90000"/>
            </a:lnSpc>
            <a:spcBef>
              <a:spcPct val="0"/>
            </a:spcBef>
            <a:spcAft>
              <a:spcPct val="35000"/>
            </a:spcAft>
          </a:pPr>
          <a:r>
            <a:rPr lang="en-US" sz="1000" b="0" kern="1200" dirty="0"/>
            <a:t>Negotiation</a:t>
          </a:r>
        </a:p>
      </dsp:txBody>
      <dsp:txXfrm>
        <a:off x="4528428" y="751521"/>
        <a:ext cx="1436553" cy="501014"/>
      </dsp:txXfrm>
    </dsp:sp>
    <dsp:sp modelId="{B3CD35CF-FF93-4D2F-BFB2-4AA0076188F1}">
      <dsp:nvSpPr>
        <dsp:cNvPr id="0" name=""/>
        <dsp:cNvSpPr/>
      </dsp:nvSpPr>
      <dsp:spPr>
        <a:xfrm>
          <a:off x="5140094" y="519657"/>
          <a:ext cx="213221" cy="21322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5A6074A-AF42-46EC-A496-8D1D4D2E0D80}">
      <dsp:nvSpPr>
        <dsp:cNvPr id="0" name=""/>
        <dsp:cNvSpPr/>
      </dsp:nvSpPr>
      <dsp:spPr>
        <a:xfrm>
          <a:off x="6036810" y="0"/>
          <a:ext cx="1436553" cy="50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b="1" kern="1200" dirty="0"/>
            <a:t>June</a:t>
          </a:r>
        </a:p>
        <a:p>
          <a:pPr lvl="0" algn="ctr" defTabSz="444500">
            <a:lnSpc>
              <a:spcPct val="90000"/>
            </a:lnSpc>
            <a:spcBef>
              <a:spcPct val="0"/>
            </a:spcBef>
            <a:spcAft>
              <a:spcPct val="35000"/>
            </a:spcAft>
          </a:pPr>
          <a:r>
            <a:rPr lang="en-US" sz="1000" b="0" kern="1200" dirty="0"/>
            <a:t>Award/Begin activities</a:t>
          </a:r>
          <a:endParaRPr lang="en-US" sz="1000" b="1" kern="1200" dirty="0"/>
        </a:p>
      </dsp:txBody>
      <dsp:txXfrm>
        <a:off x="6036810" y="0"/>
        <a:ext cx="1436553" cy="501014"/>
      </dsp:txXfrm>
    </dsp:sp>
    <dsp:sp modelId="{1E25A41B-A6D8-4208-9D2F-693ECD86060C}">
      <dsp:nvSpPr>
        <dsp:cNvPr id="0" name=""/>
        <dsp:cNvSpPr/>
      </dsp:nvSpPr>
      <dsp:spPr>
        <a:xfrm>
          <a:off x="6648475" y="519656"/>
          <a:ext cx="213222" cy="21322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A8E9B-8573-496F-91FC-40A3A48CDF1B}">
      <dsp:nvSpPr>
        <dsp:cNvPr id="0" name=""/>
        <dsp:cNvSpPr/>
      </dsp:nvSpPr>
      <dsp:spPr>
        <a:xfrm>
          <a:off x="0" y="375760"/>
          <a:ext cx="8307388" cy="501014"/>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F72B0-734A-4951-B336-2701C58473D4}">
      <dsp:nvSpPr>
        <dsp:cNvPr id="0" name=""/>
        <dsp:cNvSpPr/>
      </dsp:nvSpPr>
      <dsp:spPr>
        <a:xfrm>
          <a:off x="3285" y="0"/>
          <a:ext cx="1436553" cy="50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b="1" kern="1200" dirty="0"/>
            <a:t>February</a:t>
          </a:r>
        </a:p>
        <a:p>
          <a:pPr lvl="0" algn="ctr" defTabSz="444500">
            <a:lnSpc>
              <a:spcPct val="90000"/>
            </a:lnSpc>
            <a:spcBef>
              <a:spcPct val="0"/>
            </a:spcBef>
            <a:spcAft>
              <a:spcPct val="35000"/>
            </a:spcAft>
          </a:pPr>
          <a:r>
            <a:rPr lang="en-US" sz="1000" b="0" kern="1200" dirty="0"/>
            <a:t>Advertisement</a:t>
          </a:r>
          <a:endParaRPr lang="en-US" sz="1000" b="1" kern="1200" dirty="0"/>
        </a:p>
      </dsp:txBody>
      <dsp:txXfrm>
        <a:off x="3285" y="0"/>
        <a:ext cx="1436553" cy="501014"/>
      </dsp:txXfrm>
    </dsp:sp>
    <dsp:sp modelId="{5221D735-1A9A-4E3C-AC4A-8A209CDC8B22}">
      <dsp:nvSpPr>
        <dsp:cNvPr id="0" name=""/>
        <dsp:cNvSpPr/>
      </dsp:nvSpPr>
      <dsp:spPr>
        <a:xfrm>
          <a:off x="618951" y="523657"/>
          <a:ext cx="205221" cy="205221"/>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FFB6945-9166-4430-841D-4457BF2E1AC6}">
      <dsp:nvSpPr>
        <dsp:cNvPr id="0" name=""/>
        <dsp:cNvSpPr/>
      </dsp:nvSpPr>
      <dsp:spPr>
        <a:xfrm>
          <a:off x="1511666" y="751521"/>
          <a:ext cx="1436553" cy="50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b="1" kern="1200" dirty="0"/>
            <a:t>March</a:t>
          </a:r>
          <a:endParaRPr lang="en-US" sz="1000" b="0" kern="1200" dirty="0"/>
        </a:p>
      </dsp:txBody>
      <dsp:txXfrm>
        <a:off x="1511666" y="751521"/>
        <a:ext cx="1436553" cy="501014"/>
      </dsp:txXfrm>
    </dsp:sp>
    <dsp:sp modelId="{1CC41EFA-F744-4B19-BBD5-2DECA453CF5A}">
      <dsp:nvSpPr>
        <dsp:cNvPr id="0" name=""/>
        <dsp:cNvSpPr/>
      </dsp:nvSpPr>
      <dsp:spPr>
        <a:xfrm>
          <a:off x="2167316" y="563641"/>
          <a:ext cx="125253" cy="125253"/>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3BE1E46-ED3C-4BD9-B840-97579F54E7AC}">
      <dsp:nvSpPr>
        <dsp:cNvPr id="0" name=""/>
        <dsp:cNvSpPr/>
      </dsp:nvSpPr>
      <dsp:spPr>
        <a:xfrm>
          <a:off x="3020047" y="0"/>
          <a:ext cx="1436553" cy="50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b="1" kern="1200" dirty="0"/>
            <a:t>April</a:t>
          </a:r>
        </a:p>
      </dsp:txBody>
      <dsp:txXfrm>
        <a:off x="3020047" y="0"/>
        <a:ext cx="1436553" cy="501014"/>
      </dsp:txXfrm>
    </dsp:sp>
    <dsp:sp modelId="{98EE0087-1CED-4A70-844F-3EA0D39A3FC9}">
      <dsp:nvSpPr>
        <dsp:cNvPr id="0" name=""/>
        <dsp:cNvSpPr/>
      </dsp:nvSpPr>
      <dsp:spPr>
        <a:xfrm>
          <a:off x="3675697" y="563641"/>
          <a:ext cx="125253" cy="125253"/>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9AE6FCF-4C6E-42AB-85B7-95A90F937F4B}">
      <dsp:nvSpPr>
        <dsp:cNvPr id="0" name=""/>
        <dsp:cNvSpPr/>
      </dsp:nvSpPr>
      <dsp:spPr>
        <a:xfrm>
          <a:off x="4528428" y="751521"/>
          <a:ext cx="1436553" cy="50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b="1" kern="1200" dirty="0"/>
            <a:t>May</a:t>
          </a:r>
          <a:endParaRPr lang="en-US" sz="1000" b="0" kern="1200" dirty="0"/>
        </a:p>
        <a:p>
          <a:pPr lvl="0" algn="ctr" defTabSz="444500">
            <a:lnSpc>
              <a:spcPct val="90000"/>
            </a:lnSpc>
            <a:spcBef>
              <a:spcPct val="0"/>
            </a:spcBef>
            <a:spcAft>
              <a:spcPct val="35000"/>
            </a:spcAft>
          </a:pPr>
          <a:r>
            <a:rPr lang="en-US" sz="1000" b="0" kern="1200" dirty="0"/>
            <a:t>Award</a:t>
          </a:r>
        </a:p>
      </dsp:txBody>
      <dsp:txXfrm>
        <a:off x="4528428" y="751521"/>
        <a:ext cx="1436553" cy="501014"/>
      </dsp:txXfrm>
    </dsp:sp>
    <dsp:sp modelId="{B3CD35CF-FF93-4D2F-BFB2-4AA0076188F1}">
      <dsp:nvSpPr>
        <dsp:cNvPr id="0" name=""/>
        <dsp:cNvSpPr/>
      </dsp:nvSpPr>
      <dsp:spPr>
        <a:xfrm>
          <a:off x="5143151" y="522713"/>
          <a:ext cx="207108" cy="20710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5A6074A-AF42-46EC-A496-8D1D4D2E0D80}">
      <dsp:nvSpPr>
        <dsp:cNvPr id="0" name=""/>
        <dsp:cNvSpPr/>
      </dsp:nvSpPr>
      <dsp:spPr>
        <a:xfrm>
          <a:off x="6036810" y="0"/>
          <a:ext cx="1436553" cy="50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b="1" kern="1200" dirty="0"/>
            <a:t>June</a:t>
          </a:r>
        </a:p>
        <a:p>
          <a:pPr lvl="0" algn="ctr" defTabSz="444500">
            <a:lnSpc>
              <a:spcPct val="90000"/>
            </a:lnSpc>
            <a:spcBef>
              <a:spcPct val="0"/>
            </a:spcBef>
            <a:spcAft>
              <a:spcPct val="35000"/>
            </a:spcAft>
          </a:pPr>
          <a:r>
            <a:rPr lang="en-US" sz="1000" b="0" kern="1200" dirty="0"/>
            <a:t>Begin construction</a:t>
          </a:r>
          <a:endParaRPr lang="en-US" sz="1000" b="1" kern="1200" dirty="0"/>
        </a:p>
      </dsp:txBody>
      <dsp:txXfrm>
        <a:off x="6036810" y="0"/>
        <a:ext cx="1436553" cy="501014"/>
      </dsp:txXfrm>
    </dsp:sp>
    <dsp:sp modelId="{1E25A41B-A6D8-4208-9D2F-693ECD86060C}">
      <dsp:nvSpPr>
        <dsp:cNvPr id="0" name=""/>
        <dsp:cNvSpPr/>
      </dsp:nvSpPr>
      <dsp:spPr>
        <a:xfrm>
          <a:off x="6649266" y="520447"/>
          <a:ext cx="211641" cy="211641"/>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36" tIns="45718" rIns="91436" bIns="45718" rtlCol="0"/>
          <a:lstStyle>
            <a:lvl1pPr algn="l">
              <a:defRPr sz="1200"/>
            </a:lvl1pPr>
          </a:lstStyle>
          <a:p>
            <a:endParaRPr lang="en-US" dirty="0"/>
          </a:p>
        </p:txBody>
      </p:sp>
      <p:sp>
        <p:nvSpPr>
          <p:cNvPr id="3" name="Date Placeholder 2"/>
          <p:cNvSpPr>
            <a:spLocks noGrp="1"/>
          </p:cNvSpPr>
          <p:nvPr>
            <p:ph type="dt" sz="quarter" idx="1"/>
          </p:nvPr>
        </p:nvSpPr>
        <p:spPr>
          <a:xfrm>
            <a:off x="3978276" y="1"/>
            <a:ext cx="3043238" cy="466725"/>
          </a:xfrm>
          <a:prstGeom prst="rect">
            <a:avLst/>
          </a:prstGeom>
        </p:spPr>
        <p:txBody>
          <a:bodyPr vert="horz" lIns="91436" tIns="45718" rIns="91436" bIns="45718" rtlCol="0"/>
          <a:lstStyle>
            <a:lvl1pPr algn="r">
              <a:defRPr sz="1200"/>
            </a:lvl1pPr>
          </a:lstStyle>
          <a:p>
            <a:fld id="{4E593C8F-260D-4EF1-B490-3D9E1ABFA829}" type="datetimeFigureOut">
              <a:rPr lang="en-US" smtClean="0"/>
              <a:t>1/24/18</a:t>
            </a:fld>
            <a:endParaRPr lang="en-US" dirty="0"/>
          </a:p>
        </p:txBody>
      </p:sp>
      <p:sp>
        <p:nvSpPr>
          <p:cNvPr id="4" name="Footer Placeholder 3"/>
          <p:cNvSpPr>
            <a:spLocks noGrp="1"/>
          </p:cNvSpPr>
          <p:nvPr>
            <p:ph type="ftr" sz="quarter" idx="2"/>
          </p:nvPr>
        </p:nvSpPr>
        <p:spPr>
          <a:xfrm>
            <a:off x="0" y="8842376"/>
            <a:ext cx="3043238" cy="466725"/>
          </a:xfrm>
          <a:prstGeom prst="rect">
            <a:avLst/>
          </a:prstGeom>
        </p:spPr>
        <p:txBody>
          <a:bodyPr vert="horz" lIns="91436" tIns="45718" rIns="91436"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6" y="8842376"/>
            <a:ext cx="3043238" cy="466725"/>
          </a:xfrm>
          <a:prstGeom prst="rect">
            <a:avLst/>
          </a:prstGeom>
        </p:spPr>
        <p:txBody>
          <a:bodyPr vert="horz" lIns="91436" tIns="45718" rIns="91436" bIns="45718" rtlCol="0" anchor="b"/>
          <a:lstStyle>
            <a:lvl1pPr algn="r">
              <a:defRPr sz="1200"/>
            </a:lvl1pPr>
          </a:lstStyle>
          <a:p>
            <a:fld id="{C50DADDE-2883-40D7-8646-FD6443D6DA81}" type="slidenum">
              <a:rPr lang="en-US" smtClean="0"/>
              <a:t>‹#›</a:t>
            </a:fld>
            <a:endParaRPr lang="en-US" dirty="0"/>
          </a:p>
        </p:txBody>
      </p:sp>
    </p:spTree>
    <p:extLst>
      <p:ext uri="{BB962C8B-B14F-4D97-AF65-F5344CB8AC3E}">
        <p14:creationId xmlns:p14="http://schemas.microsoft.com/office/powerpoint/2010/main" val="3114569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4" cy="467072"/>
          </a:xfrm>
          <a:prstGeom prst="rect">
            <a:avLst/>
          </a:prstGeom>
        </p:spPr>
        <p:txBody>
          <a:bodyPr vert="horz" lIns="93617" tIns="46808" rIns="93617" bIns="46808" rtlCol="0"/>
          <a:lstStyle>
            <a:lvl1pPr algn="l">
              <a:defRPr sz="1200"/>
            </a:lvl1pPr>
          </a:lstStyle>
          <a:p>
            <a:endParaRPr lang="en-US" dirty="0"/>
          </a:p>
        </p:txBody>
      </p:sp>
      <p:sp>
        <p:nvSpPr>
          <p:cNvPr id="3" name="Date Placeholder 2"/>
          <p:cNvSpPr>
            <a:spLocks noGrp="1"/>
          </p:cNvSpPr>
          <p:nvPr>
            <p:ph type="dt" idx="1"/>
          </p:nvPr>
        </p:nvSpPr>
        <p:spPr>
          <a:xfrm>
            <a:off x="3978133" y="2"/>
            <a:ext cx="3043344" cy="467072"/>
          </a:xfrm>
          <a:prstGeom prst="rect">
            <a:avLst/>
          </a:prstGeom>
        </p:spPr>
        <p:txBody>
          <a:bodyPr vert="horz" lIns="93617" tIns="46808" rIns="93617" bIns="46808" rtlCol="0"/>
          <a:lstStyle>
            <a:lvl1pPr algn="r">
              <a:defRPr sz="1200"/>
            </a:lvl1pPr>
          </a:lstStyle>
          <a:p>
            <a:fld id="{50BE06AD-E172-4959-9323-5FA2FC02F003}" type="datetimeFigureOut">
              <a:rPr lang="en-US" smtClean="0"/>
              <a:t>1/24/18</a:t>
            </a:fld>
            <a:endParaRPr lang="en-US" dirty="0"/>
          </a:p>
        </p:txBody>
      </p:sp>
      <p:sp>
        <p:nvSpPr>
          <p:cNvPr id="4" name="Slide Image Placeholder 3"/>
          <p:cNvSpPr>
            <a:spLocks noGrp="1" noRot="1" noChangeAspect="1"/>
          </p:cNvSpPr>
          <p:nvPr>
            <p:ph type="sldImg" idx="2"/>
          </p:nvPr>
        </p:nvSpPr>
        <p:spPr>
          <a:xfrm>
            <a:off x="1417638" y="1165225"/>
            <a:ext cx="4187825" cy="3140075"/>
          </a:xfrm>
          <a:prstGeom prst="rect">
            <a:avLst/>
          </a:prstGeom>
          <a:noFill/>
          <a:ln w="12700">
            <a:solidFill>
              <a:prstClr val="black"/>
            </a:solidFill>
          </a:ln>
        </p:spPr>
        <p:txBody>
          <a:bodyPr vert="horz" lIns="93617" tIns="46808" rIns="93617" bIns="46808" rtlCol="0" anchor="ctr"/>
          <a:lstStyle/>
          <a:p>
            <a:endParaRPr lang="en-US" dirty="0"/>
          </a:p>
        </p:txBody>
      </p:sp>
      <p:sp>
        <p:nvSpPr>
          <p:cNvPr id="5" name="Notes Placeholder 4"/>
          <p:cNvSpPr>
            <a:spLocks noGrp="1"/>
          </p:cNvSpPr>
          <p:nvPr>
            <p:ph type="body" sz="quarter" idx="3"/>
          </p:nvPr>
        </p:nvSpPr>
        <p:spPr>
          <a:xfrm>
            <a:off x="702311" y="4480007"/>
            <a:ext cx="5618480" cy="3665457"/>
          </a:xfrm>
          <a:prstGeom prst="rect">
            <a:avLst/>
          </a:prstGeom>
        </p:spPr>
        <p:txBody>
          <a:bodyPr vert="horz" lIns="93617" tIns="46808" rIns="93617" bIns="468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4" cy="467071"/>
          </a:xfrm>
          <a:prstGeom prst="rect">
            <a:avLst/>
          </a:prstGeom>
        </p:spPr>
        <p:txBody>
          <a:bodyPr vert="horz" lIns="93617" tIns="46808" rIns="93617" bIns="468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4" cy="467071"/>
          </a:xfrm>
          <a:prstGeom prst="rect">
            <a:avLst/>
          </a:prstGeom>
        </p:spPr>
        <p:txBody>
          <a:bodyPr vert="horz" lIns="93617" tIns="46808" rIns="93617" bIns="46808" rtlCol="0" anchor="b"/>
          <a:lstStyle>
            <a:lvl1pPr algn="r">
              <a:defRPr sz="1200"/>
            </a:lvl1pPr>
          </a:lstStyle>
          <a:p>
            <a:fld id="{58636A38-2D7E-464E-B4A0-C875EDABABEC}" type="slidenum">
              <a:rPr lang="en-US" smtClean="0"/>
              <a:t>‹#›</a:t>
            </a:fld>
            <a:endParaRPr lang="en-US" dirty="0"/>
          </a:p>
        </p:txBody>
      </p:sp>
    </p:spTree>
    <p:extLst>
      <p:ext uri="{BB962C8B-B14F-4D97-AF65-F5344CB8AC3E}">
        <p14:creationId xmlns:p14="http://schemas.microsoft.com/office/powerpoint/2010/main" val="1690688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105A69-4403-48D4-A242-5CEA9302A8D2}" type="slidenum">
              <a:rPr lang="en-US" smtClean="0"/>
              <a:t>6</a:t>
            </a:fld>
            <a:endParaRPr lang="en-US"/>
          </a:p>
        </p:txBody>
      </p:sp>
    </p:spTree>
    <p:extLst>
      <p:ext uri="{BB962C8B-B14F-4D97-AF65-F5344CB8AC3E}">
        <p14:creationId xmlns:p14="http://schemas.microsoft.com/office/powerpoint/2010/main" val="429245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105A69-4403-48D4-A242-5CEA9302A8D2}" type="slidenum">
              <a:rPr lang="en-US" smtClean="0"/>
              <a:t>22</a:t>
            </a:fld>
            <a:endParaRPr lang="en-US"/>
          </a:p>
        </p:txBody>
      </p:sp>
    </p:spTree>
    <p:extLst>
      <p:ext uri="{BB962C8B-B14F-4D97-AF65-F5344CB8AC3E}">
        <p14:creationId xmlns:p14="http://schemas.microsoft.com/office/powerpoint/2010/main" val="67113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TRIRIGA</a:t>
            </a:r>
          </a:p>
        </p:txBody>
      </p:sp>
      <p:sp>
        <p:nvSpPr>
          <p:cNvPr id="4" name="Slide Number Placeholder 3"/>
          <p:cNvSpPr>
            <a:spLocks noGrp="1"/>
          </p:cNvSpPr>
          <p:nvPr>
            <p:ph type="sldNum" sz="quarter" idx="10"/>
          </p:nvPr>
        </p:nvSpPr>
        <p:spPr/>
        <p:txBody>
          <a:bodyPr/>
          <a:lstStyle/>
          <a:p>
            <a:fld id="{D1105A69-4403-48D4-A242-5CEA9302A8D2}" type="slidenum">
              <a:rPr lang="en-US" smtClean="0"/>
              <a:t>23</a:t>
            </a:fld>
            <a:endParaRPr lang="en-US"/>
          </a:p>
        </p:txBody>
      </p:sp>
    </p:spTree>
    <p:extLst>
      <p:ext uri="{BB962C8B-B14F-4D97-AF65-F5344CB8AC3E}">
        <p14:creationId xmlns:p14="http://schemas.microsoft.com/office/powerpoint/2010/main" val="172025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44716"/>
            <a:ext cx="6766034" cy="742649"/>
          </a:xfrm>
        </p:spPr>
        <p:txBody>
          <a:bodyPr anchor="b">
            <a:noAutofit/>
          </a:bodyPr>
          <a:lstStyle>
            <a:lvl1pPr algn="l">
              <a:defRPr sz="4800" b="1">
                <a:solidFill>
                  <a:srgbClr val="063F88"/>
                </a:solidFill>
                <a:latin typeface="Arial" panose="020B0604020202020204" pitchFamily="34" charset="0"/>
                <a:cs typeface="Arial" panose="020B0604020202020204" pitchFamily="34" charset="0"/>
              </a:defRPr>
            </a:lvl1pPr>
          </a:lstStyle>
          <a:p>
            <a:r>
              <a:rPr lang="en-US" dirty="0"/>
              <a:t>Presentation Title</a:t>
            </a:r>
          </a:p>
        </p:txBody>
      </p:sp>
      <p:pic>
        <p:nvPicPr>
          <p:cNvPr id="7" name="Picture 6"/>
          <p:cNvPicPr>
            <a:picLocks noChangeAspect="1"/>
          </p:cNvPicPr>
          <p:nvPr userDrawn="1"/>
        </p:nvPicPr>
        <p:blipFill>
          <a:blip r:embed="rId2"/>
          <a:stretch>
            <a:fillRect/>
          </a:stretch>
        </p:blipFill>
        <p:spPr>
          <a:xfrm>
            <a:off x="-793" y="4254782"/>
            <a:ext cx="9144793" cy="2603218"/>
          </a:xfrm>
          <a:prstGeom prst="rect">
            <a:avLst/>
          </a:prstGeom>
        </p:spPr>
      </p:pic>
      <p:sp>
        <p:nvSpPr>
          <p:cNvPr id="3" name="Subtitle 2"/>
          <p:cNvSpPr>
            <a:spLocks noGrp="1"/>
          </p:cNvSpPr>
          <p:nvPr>
            <p:ph type="subTitle" idx="1" hasCustomPrompt="1"/>
          </p:nvPr>
        </p:nvSpPr>
        <p:spPr>
          <a:xfrm>
            <a:off x="570673" y="3747650"/>
            <a:ext cx="3788990" cy="1655762"/>
          </a:xfrm>
        </p:spPr>
        <p:txBody>
          <a:bodyPr/>
          <a:lstStyle>
            <a:lvl1pPr marL="0" indent="0" algn="l">
              <a:lnSpc>
                <a:spcPct val="100000"/>
              </a:lnSpc>
              <a:spcBef>
                <a:spcPts val="0"/>
              </a:spcBef>
              <a:buNone/>
              <a:defRPr sz="2400" b="1" baseline="0">
                <a:solidFill>
                  <a:srgbClr val="063F8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Title, Department</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1911" y="1849437"/>
            <a:ext cx="3886208" cy="3553975"/>
          </a:xfrm>
          <a:prstGeom prst="rect">
            <a:avLst/>
          </a:prstGeom>
        </p:spPr>
      </p:pic>
      <p:sp>
        <p:nvSpPr>
          <p:cNvPr id="5" name="Text Placeholder 4"/>
          <p:cNvSpPr>
            <a:spLocks noGrp="1"/>
          </p:cNvSpPr>
          <p:nvPr>
            <p:ph type="body" sz="quarter" idx="10" hasCustomPrompt="1"/>
          </p:nvPr>
        </p:nvSpPr>
        <p:spPr>
          <a:xfrm>
            <a:off x="685800" y="1555750"/>
            <a:ext cx="4432300" cy="1155700"/>
          </a:xfrm>
        </p:spPr>
        <p:txBody>
          <a:bodyPr/>
          <a:lstStyle>
            <a:lvl1pPr marL="0" indent="0">
              <a:buNone/>
              <a:defRPr b="1" baseline="0">
                <a:solidFill>
                  <a:srgbClr val="063F88"/>
                </a:solidFill>
              </a:defRPr>
            </a:lvl1pPr>
          </a:lstStyle>
          <a:p>
            <a:pPr lvl="0"/>
            <a:r>
              <a:rPr lang="en-US" dirty="0"/>
              <a:t>Committee Name,          Date</a:t>
            </a:r>
          </a:p>
        </p:txBody>
      </p:sp>
    </p:spTree>
    <p:extLst>
      <p:ext uri="{BB962C8B-B14F-4D97-AF65-F5344CB8AC3E}">
        <p14:creationId xmlns:p14="http://schemas.microsoft.com/office/powerpoint/2010/main" val="140244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Dept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44716"/>
            <a:ext cx="6766034" cy="742649"/>
          </a:xfrm>
        </p:spPr>
        <p:txBody>
          <a:bodyPr anchor="b">
            <a:noAutofit/>
          </a:bodyPr>
          <a:lstStyle>
            <a:lvl1pPr algn="l">
              <a:defRPr sz="4800" b="1">
                <a:solidFill>
                  <a:srgbClr val="063F88"/>
                </a:solidFill>
                <a:latin typeface="Arial" panose="020B0604020202020204" pitchFamily="34" charset="0"/>
                <a:cs typeface="Arial" panose="020B0604020202020204" pitchFamily="34" charset="0"/>
              </a:defRPr>
            </a:lvl1pPr>
          </a:lstStyle>
          <a:p>
            <a:r>
              <a:rPr lang="en-US" dirty="0"/>
              <a:t>Presentation Title</a:t>
            </a:r>
          </a:p>
        </p:txBody>
      </p:sp>
      <p:pic>
        <p:nvPicPr>
          <p:cNvPr id="7" name="Picture 6"/>
          <p:cNvPicPr>
            <a:picLocks noChangeAspect="1"/>
          </p:cNvPicPr>
          <p:nvPr userDrawn="1"/>
        </p:nvPicPr>
        <p:blipFill>
          <a:blip r:embed="rId2"/>
          <a:stretch>
            <a:fillRect/>
          </a:stretch>
        </p:blipFill>
        <p:spPr>
          <a:xfrm>
            <a:off x="-793" y="4254782"/>
            <a:ext cx="9144793" cy="2603218"/>
          </a:xfrm>
          <a:prstGeom prst="rect">
            <a:avLst/>
          </a:prstGeom>
        </p:spPr>
      </p:pic>
      <p:sp>
        <p:nvSpPr>
          <p:cNvPr id="3" name="Subtitle 2"/>
          <p:cNvSpPr>
            <a:spLocks noGrp="1"/>
          </p:cNvSpPr>
          <p:nvPr>
            <p:ph type="subTitle" idx="1" hasCustomPrompt="1"/>
          </p:nvPr>
        </p:nvSpPr>
        <p:spPr>
          <a:xfrm>
            <a:off x="570673" y="3747650"/>
            <a:ext cx="3788990" cy="1655762"/>
          </a:xfrm>
        </p:spPr>
        <p:txBody>
          <a:bodyPr/>
          <a:lstStyle>
            <a:lvl1pPr marL="0" indent="0" algn="l">
              <a:lnSpc>
                <a:spcPct val="100000"/>
              </a:lnSpc>
              <a:spcBef>
                <a:spcPts val="0"/>
              </a:spcBef>
              <a:buNone/>
              <a:defRPr sz="2400" b="1" baseline="0">
                <a:solidFill>
                  <a:srgbClr val="063F8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Title, Department</a:t>
            </a:r>
          </a:p>
        </p:txBody>
      </p:sp>
      <p:sp>
        <p:nvSpPr>
          <p:cNvPr id="5" name="Text Placeholder 4"/>
          <p:cNvSpPr>
            <a:spLocks noGrp="1"/>
          </p:cNvSpPr>
          <p:nvPr>
            <p:ph type="body" sz="quarter" idx="10" hasCustomPrompt="1"/>
          </p:nvPr>
        </p:nvSpPr>
        <p:spPr>
          <a:xfrm>
            <a:off x="685800" y="1555750"/>
            <a:ext cx="4432300" cy="1155700"/>
          </a:xfrm>
        </p:spPr>
        <p:txBody>
          <a:bodyPr/>
          <a:lstStyle>
            <a:lvl1pPr marL="0" indent="0">
              <a:buNone/>
              <a:defRPr b="1" baseline="0">
                <a:solidFill>
                  <a:srgbClr val="063F88"/>
                </a:solidFill>
              </a:defRPr>
            </a:lvl1pPr>
          </a:lstStyle>
          <a:p>
            <a:pPr lvl="0"/>
            <a:r>
              <a:rPr lang="en-US" dirty="0"/>
              <a:t>Committee Name,          Date</a:t>
            </a:r>
          </a:p>
        </p:txBody>
      </p:sp>
      <p:sp>
        <p:nvSpPr>
          <p:cNvPr id="6" name="Picture Placeholder 5"/>
          <p:cNvSpPr>
            <a:spLocks noGrp="1"/>
          </p:cNvSpPr>
          <p:nvPr>
            <p:ph type="pic" sz="quarter" idx="11" hasCustomPrompt="1"/>
          </p:nvPr>
        </p:nvSpPr>
        <p:spPr>
          <a:xfrm>
            <a:off x="5444304" y="2133600"/>
            <a:ext cx="3027362" cy="2933700"/>
          </a:xfrm>
        </p:spPr>
        <p:txBody>
          <a:bodyPr>
            <a:normAutofit/>
          </a:bodyPr>
          <a:lstStyle>
            <a:lvl1pPr marL="0" indent="0">
              <a:buNone/>
              <a:defRPr sz="2400"/>
            </a:lvl1pPr>
          </a:lstStyle>
          <a:p>
            <a:r>
              <a:rPr lang="en-US" dirty="0"/>
              <a:t>Insert Approved Department Logo</a:t>
            </a:r>
          </a:p>
        </p:txBody>
      </p:sp>
    </p:spTree>
    <p:extLst>
      <p:ext uri="{BB962C8B-B14F-4D97-AF65-F5344CB8AC3E}">
        <p14:creationId xmlns:p14="http://schemas.microsoft.com/office/powerpoint/2010/main" val="43642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0050" y="272760"/>
            <a:ext cx="7886700" cy="537242"/>
          </a:xfrm>
        </p:spPr>
        <p:txBody>
          <a:bodyPr>
            <a:normAutofit/>
          </a:bodyPr>
          <a:lstStyle>
            <a:lvl1pPr>
              <a:lnSpc>
                <a:spcPct val="100000"/>
              </a:lnSpc>
              <a:defRPr sz="3600" b="1">
                <a:solidFill>
                  <a:srgbClr val="063F88"/>
                </a:solidFill>
                <a:latin typeface="Arial" panose="020B0604020202020204" pitchFamily="34" charset="0"/>
                <a:cs typeface="Arial" panose="020B0604020202020204" pitchFamily="34" charset="0"/>
              </a:defRPr>
            </a:lvl1pPr>
          </a:lstStyle>
          <a:p>
            <a:r>
              <a:rPr lang="en-US" dirty="0"/>
              <a:t>Insert Title</a:t>
            </a:r>
          </a:p>
        </p:txBody>
      </p:sp>
      <p:sp>
        <p:nvSpPr>
          <p:cNvPr id="3" name="Content Placeholder 2"/>
          <p:cNvSpPr>
            <a:spLocks noGrp="1"/>
          </p:cNvSpPr>
          <p:nvPr>
            <p:ph idx="1" hasCustomPrompt="1"/>
          </p:nvPr>
        </p:nvSpPr>
        <p:spPr>
          <a:xfrm>
            <a:off x="400049" y="1060882"/>
            <a:ext cx="8306601" cy="3327643"/>
          </a:xfrm>
        </p:spPr>
        <p:txBody>
          <a:bodyPr/>
          <a:lstStyle>
            <a:lvl1pPr>
              <a:buClr>
                <a:srgbClr val="669900"/>
              </a:buClr>
              <a:defRPr>
                <a:solidFill>
                  <a:schemeClr val="tx1"/>
                </a:solidFill>
                <a:latin typeface="Arial" panose="020B0604020202020204" pitchFamily="34" charset="0"/>
                <a:cs typeface="Arial" panose="020B0604020202020204" pitchFamily="34" charset="0"/>
              </a:defRPr>
            </a:lvl1pPr>
          </a:lstStyle>
          <a:p>
            <a:pPr lvl="0"/>
            <a:r>
              <a:rPr lang="en-US" dirty="0"/>
              <a:t>Insert Information</a:t>
            </a:r>
          </a:p>
        </p:txBody>
      </p:sp>
      <p:sp>
        <p:nvSpPr>
          <p:cNvPr id="6" name="Slide Number Placeholder 5"/>
          <p:cNvSpPr>
            <a:spLocks noGrp="1"/>
          </p:cNvSpPr>
          <p:nvPr>
            <p:ph type="sldNum" sz="quarter" idx="12"/>
          </p:nvPr>
        </p:nvSpPr>
        <p:spPr>
          <a:xfrm>
            <a:off x="6649251" y="4941390"/>
            <a:ext cx="2057400" cy="365125"/>
          </a:xfrm>
        </p:spPr>
        <p:txBody>
          <a:bodyPr/>
          <a:lstStyle/>
          <a:p>
            <a:fld id="{854B37C7-F194-489A-ABE0-63489D6B291D}"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5306515"/>
            <a:ext cx="9144000" cy="155148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3443" y="5557396"/>
            <a:ext cx="1133208" cy="1036330"/>
          </a:xfrm>
          <a:prstGeom prst="rect">
            <a:avLst/>
          </a:prstGeom>
        </p:spPr>
      </p:pic>
      <p:sp>
        <p:nvSpPr>
          <p:cNvPr id="9" name="Content Placeholder 2"/>
          <p:cNvSpPr>
            <a:spLocks noGrp="1"/>
          </p:cNvSpPr>
          <p:nvPr>
            <p:ph idx="13" hasCustomPrompt="1"/>
          </p:nvPr>
        </p:nvSpPr>
        <p:spPr>
          <a:xfrm>
            <a:off x="155408" y="6224505"/>
            <a:ext cx="6792393" cy="359778"/>
          </a:xfrm>
        </p:spPr>
        <p:txBody>
          <a:bodyPr>
            <a:normAutofit/>
          </a:bodyPr>
          <a:lstStyle>
            <a:lvl1pPr marL="0" indent="0">
              <a:lnSpc>
                <a:spcPct val="100000"/>
              </a:lnSpc>
              <a:spcBef>
                <a:spcPts val="0"/>
              </a:spcBef>
              <a:buNone/>
              <a:defRPr sz="1400" baseline="0">
                <a:solidFill>
                  <a:schemeClr val="bg1"/>
                </a:solidFill>
                <a:latin typeface="Arial" panose="020B0604020202020204" pitchFamily="34" charset="0"/>
                <a:cs typeface="Arial" panose="020B0604020202020204" pitchFamily="34" charset="0"/>
              </a:defRPr>
            </a:lvl1pPr>
          </a:lstStyle>
          <a:p>
            <a:pPr lvl="0"/>
            <a:r>
              <a:rPr lang="en-US" dirty="0"/>
              <a:t>List Key Focus Area(s)</a:t>
            </a:r>
          </a:p>
        </p:txBody>
      </p:sp>
    </p:spTree>
    <p:extLst>
      <p:ext uri="{BB962C8B-B14F-4D97-AF65-F5344CB8AC3E}">
        <p14:creationId xmlns:p14="http://schemas.microsoft.com/office/powerpoint/2010/main" val="266931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0050" y="272760"/>
            <a:ext cx="7886700" cy="537242"/>
          </a:xfrm>
        </p:spPr>
        <p:txBody>
          <a:bodyPr>
            <a:normAutofit/>
          </a:bodyPr>
          <a:lstStyle>
            <a:lvl1pPr>
              <a:lnSpc>
                <a:spcPct val="100000"/>
              </a:lnSpc>
              <a:defRPr sz="3600" b="1">
                <a:solidFill>
                  <a:srgbClr val="063F88"/>
                </a:solidFill>
                <a:latin typeface="Arial" panose="020B0604020202020204" pitchFamily="34" charset="0"/>
                <a:cs typeface="Arial" panose="020B0604020202020204" pitchFamily="34" charset="0"/>
              </a:defRPr>
            </a:lvl1pPr>
          </a:lstStyle>
          <a:p>
            <a:r>
              <a:rPr lang="en-US" dirty="0"/>
              <a:t>Insert Title</a:t>
            </a:r>
          </a:p>
        </p:txBody>
      </p:sp>
      <p:sp>
        <p:nvSpPr>
          <p:cNvPr id="3" name="Content Placeholder 2"/>
          <p:cNvSpPr>
            <a:spLocks noGrp="1"/>
          </p:cNvSpPr>
          <p:nvPr>
            <p:ph idx="1" hasCustomPrompt="1"/>
          </p:nvPr>
        </p:nvSpPr>
        <p:spPr>
          <a:xfrm>
            <a:off x="400049" y="1060882"/>
            <a:ext cx="8306601" cy="3327643"/>
          </a:xfrm>
        </p:spPr>
        <p:txBody>
          <a:bodyPr/>
          <a:lstStyle>
            <a:lvl1pPr>
              <a:buClr>
                <a:srgbClr val="669900"/>
              </a:buClr>
              <a:defRPr>
                <a:solidFill>
                  <a:schemeClr val="tx1"/>
                </a:solidFill>
                <a:latin typeface="Arial" panose="020B0604020202020204" pitchFamily="34" charset="0"/>
                <a:cs typeface="Arial" panose="020B0604020202020204" pitchFamily="34" charset="0"/>
              </a:defRPr>
            </a:lvl1pPr>
          </a:lstStyle>
          <a:p>
            <a:pPr lvl="0"/>
            <a:r>
              <a:rPr lang="en-US" dirty="0"/>
              <a:t>Insert Information</a:t>
            </a:r>
          </a:p>
        </p:txBody>
      </p:sp>
      <p:sp>
        <p:nvSpPr>
          <p:cNvPr id="6" name="Slide Number Placeholder 5"/>
          <p:cNvSpPr>
            <a:spLocks noGrp="1"/>
          </p:cNvSpPr>
          <p:nvPr>
            <p:ph type="sldNum" sz="quarter" idx="12"/>
          </p:nvPr>
        </p:nvSpPr>
        <p:spPr>
          <a:xfrm>
            <a:off x="6649251" y="4941390"/>
            <a:ext cx="2057400" cy="365125"/>
          </a:xfrm>
        </p:spPr>
        <p:txBody>
          <a:bodyPr/>
          <a:lstStyle/>
          <a:p>
            <a:fld id="{854B37C7-F194-489A-ABE0-63489D6B291D}"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5306515"/>
            <a:ext cx="9144000" cy="155148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3443" y="5557396"/>
            <a:ext cx="1133208" cy="1036330"/>
          </a:xfrm>
          <a:prstGeom prst="rect">
            <a:avLst/>
          </a:prstGeom>
        </p:spPr>
      </p:pic>
      <p:sp>
        <p:nvSpPr>
          <p:cNvPr id="9" name="Content Placeholder 2"/>
          <p:cNvSpPr>
            <a:spLocks noGrp="1"/>
          </p:cNvSpPr>
          <p:nvPr>
            <p:ph idx="13" hasCustomPrompt="1"/>
          </p:nvPr>
        </p:nvSpPr>
        <p:spPr>
          <a:xfrm>
            <a:off x="155408" y="6224505"/>
            <a:ext cx="6792393" cy="359778"/>
          </a:xfrm>
        </p:spPr>
        <p:txBody>
          <a:bodyPr>
            <a:normAutofit/>
          </a:bodyPr>
          <a:lstStyle>
            <a:lvl1pPr marL="0" indent="0">
              <a:lnSpc>
                <a:spcPct val="100000"/>
              </a:lnSpc>
              <a:spcBef>
                <a:spcPts val="0"/>
              </a:spcBef>
              <a:buNone/>
              <a:defRPr sz="1400" baseline="0">
                <a:solidFill>
                  <a:schemeClr val="bg1"/>
                </a:solidFill>
                <a:latin typeface="Arial" panose="020B0604020202020204" pitchFamily="34" charset="0"/>
                <a:cs typeface="Arial" panose="020B0604020202020204" pitchFamily="34" charset="0"/>
              </a:defRPr>
            </a:lvl1pPr>
          </a:lstStyle>
          <a:p>
            <a:pPr lvl="0"/>
            <a:r>
              <a:rPr lang="en-US" dirty="0"/>
              <a:t>List Key Focus Area(s)</a:t>
            </a:r>
          </a:p>
        </p:txBody>
      </p:sp>
    </p:spTree>
    <p:extLst>
      <p:ext uri="{BB962C8B-B14F-4D97-AF65-F5344CB8AC3E}">
        <p14:creationId xmlns:p14="http://schemas.microsoft.com/office/powerpoint/2010/main" val="383228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0049" y="272760"/>
            <a:ext cx="8050267" cy="537242"/>
          </a:xfrm>
        </p:spPr>
        <p:txBody>
          <a:bodyPr>
            <a:normAutofit/>
          </a:bodyPr>
          <a:lstStyle>
            <a:lvl1pPr>
              <a:lnSpc>
                <a:spcPct val="100000"/>
              </a:lnSpc>
              <a:defRPr sz="3600" b="1">
                <a:solidFill>
                  <a:srgbClr val="063F88"/>
                </a:solidFill>
                <a:latin typeface="Arial" panose="020B0604020202020204" pitchFamily="34" charset="0"/>
                <a:cs typeface="Arial" panose="020B0604020202020204" pitchFamily="34" charset="0"/>
              </a:defRPr>
            </a:lvl1pPr>
          </a:lstStyle>
          <a:p>
            <a:r>
              <a:rPr lang="en-US" dirty="0"/>
              <a:t>Insert Title</a:t>
            </a:r>
          </a:p>
        </p:txBody>
      </p:sp>
      <p:sp>
        <p:nvSpPr>
          <p:cNvPr id="3" name="Content Placeholder 2"/>
          <p:cNvSpPr>
            <a:spLocks noGrp="1"/>
          </p:cNvSpPr>
          <p:nvPr>
            <p:ph idx="1" hasCustomPrompt="1"/>
          </p:nvPr>
        </p:nvSpPr>
        <p:spPr>
          <a:xfrm>
            <a:off x="400049" y="1060882"/>
            <a:ext cx="4161441" cy="4245633"/>
          </a:xfrm>
        </p:spPr>
        <p:txBody>
          <a:bodyPr/>
          <a:lstStyle>
            <a:lvl1pPr>
              <a:buClr>
                <a:srgbClr val="669900"/>
              </a:buClr>
              <a:defRPr>
                <a:solidFill>
                  <a:schemeClr val="tx1"/>
                </a:solidFill>
                <a:latin typeface="Arial" panose="020B0604020202020204" pitchFamily="34" charset="0"/>
                <a:cs typeface="Arial" panose="020B0604020202020204" pitchFamily="34" charset="0"/>
              </a:defRPr>
            </a:lvl1pPr>
          </a:lstStyle>
          <a:p>
            <a:pPr lvl="0"/>
            <a:r>
              <a:rPr lang="en-US" dirty="0"/>
              <a:t>Insert Information</a:t>
            </a:r>
          </a:p>
        </p:txBody>
      </p:sp>
      <p:sp>
        <p:nvSpPr>
          <p:cNvPr id="6" name="Slide Number Placeholder 5"/>
          <p:cNvSpPr>
            <a:spLocks noGrp="1"/>
          </p:cNvSpPr>
          <p:nvPr>
            <p:ph type="sldNum" sz="quarter" idx="12"/>
          </p:nvPr>
        </p:nvSpPr>
        <p:spPr>
          <a:xfrm>
            <a:off x="6649251" y="4941390"/>
            <a:ext cx="2057400" cy="365125"/>
          </a:xfrm>
        </p:spPr>
        <p:txBody>
          <a:bodyPr/>
          <a:lstStyle/>
          <a:p>
            <a:fld id="{854B37C7-F194-489A-ABE0-63489D6B291D}"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5306515"/>
            <a:ext cx="9144000" cy="155148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3443" y="5557396"/>
            <a:ext cx="1133208" cy="1036330"/>
          </a:xfrm>
          <a:prstGeom prst="rect">
            <a:avLst/>
          </a:prstGeom>
        </p:spPr>
      </p:pic>
      <p:sp>
        <p:nvSpPr>
          <p:cNvPr id="9" name="Content Placeholder 2"/>
          <p:cNvSpPr>
            <a:spLocks noGrp="1"/>
          </p:cNvSpPr>
          <p:nvPr>
            <p:ph idx="13" hasCustomPrompt="1"/>
          </p:nvPr>
        </p:nvSpPr>
        <p:spPr>
          <a:xfrm>
            <a:off x="155408" y="6224505"/>
            <a:ext cx="6792393" cy="359778"/>
          </a:xfrm>
        </p:spPr>
        <p:txBody>
          <a:bodyPr>
            <a:normAutofit/>
          </a:bodyPr>
          <a:lstStyle>
            <a:lvl1pPr marL="0" indent="0">
              <a:lnSpc>
                <a:spcPct val="100000"/>
              </a:lnSpc>
              <a:spcBef>
                <a:spcPts val="0"/>
              </a:spcBef>
              <a:buNone/>
              <a:defRPr sz="1400" baseline="0">
                <a:solidFill>
                  <a:schemeClr val="bg1"/>
                </a:solidFill>
                <a:latin typeface="Arial" panose="020B0604020202020204" pitchFamily="34" charset="0"/>
                <a:cs typeface="Arial" panose="020B0604020202020204" pitchFamily="34" charset="0"/>
              </a:defRPr>
            </a:lvl1pPr>
          </a:lstStyle>
          <a:p>
            <a:pPr lvl="0"/>
            <a:r>
              <a:rPr lang="en-US" dirty="0"/>
              <a:t>List Key Focus Area(s)</a:t>
            </a:r>
          </a:p>
        </p:txBody>
      </p:sp>
      <p:sp>
        <p:nvSpPr>
          <p:cNvPr id="5" name="Picture Placeholder 4"/>
          <p:cNvSpPr>
            <a:spLocks noGrp="1"/>
          </p:cNvSpPr>
          <p:nvPr>
            <p:ph type="pic" sz="quarter" idx="14" hasCustomPrompt="1"/>
          </p:nvPr>
        </p:nvSpPr>
        <p:spPr>
          <a:xfrm>
            <a:off x="4876800" y="1060882"/>
            <a:ext cx="3573517" cy="3511118"/>
          </a:xfrm>
        </p:spPr>
        <p:txBody>
          <a:bodyPr/>
          <a:lstStyle>
            <a:lvl1pPr marL="0" indent="0">
              <a:buNone/>
              <a:defRPr/>
            </a:lvl1pPr>
          </a:lstStyle>
          <a:p>
            <a:r>
              <a:rPr lang="en-US" dirty="0"/>
              <a:t>Insert Picture</a:t>
            </a:r>
          </a:p>
        </p:txBody>
      </p:sp>
    </p:spTree>
    <p:extLst>
      <p:ext uri="{BB962C8B-B14F-4D97-AF65-F5344CB8AC3E}">
        <p14:creationId xmlns:p14="http://schemas.microsoft.com/office/powerpoint/2010/main" val="269284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_Dept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44716"/>
            <a:ext cx="6766034" cy="742649"/>
          </a:xfrm>
        </p:spPr>
        <p:txBody>
          <a:bodyPr anchor="b">
            <a:noAutofit/>
          </a:bodyPr>
          <a:lstStyle>
            <a:lvl1pPr algn="l">
              <a:defRPr sz="4800" b="1">
                <a:solidFill>
                  <a:srgbClr val="063F88"/>
                </a:solidFill>
                <a:latin typeface="Arial" panose="020B0604020202020204" pitchFamily="34" charset="0"/>
                <a:cs typeface="Arial" panose="020B0604020202020204" pitchFamily="34" charset="0"/>
              </a:defRPr>
            </a:lvl1pPr>
          </a:lstStyle>
          <a:p>
            <a:r>
              <a:rPr lang="en-US" dirty="0"/>
              <a:t>Presentation Title</a:t>
            </a:r>
          </a:p>
        </p:txBody>
      </p:sp>
      <p:pic>
        <p:nvPicPr>
          <p:cNvPr id="7" name="Picture 6"/>
          <p:cNvPicPr>
            <a:picLocks noChangeAspect="1"/>
          </p:cNvPicPr>
          <p:nvPr userDrawn="1"/>
        </p:nvPicPr>
        <p:blipFill>
          <a:blip r:embed="rId2"/>
          <a:stretch>
            <a:fillRect/>
          </a:stretch>
        </p:blipFill>
        <p:spPr>
          <a:xfrm>
            <a:off x="-793" y="4254782"/>
            <a:ext cx="9144793" cy="2603218"/>
          </a:xfrm>
          <a:prstGeom prst="rect">
            <a:avLst/>
          </a:prstGeom>
        </p:spPr>
      </p:pic>
      <p:sp>
        <p:nvSpPr>
          <p:cNvPr id="3" name="Subtitle 2"/>
          <p:cNvSpPr>
            <a:spLocks noGrp="1"/>
          </p:cNvSpPr>
          <p:nvPr>
            <p:ph type="subTitle" idx="1" hasCustomPrompt="1"/>
          </p:nvPr>
        </p:nvSpPr>
        <p:spPr>
          <a:xfrm>
            <a:off x="570673" y="3747650"/>
            <a:ext cx="3788990" cy="1655762"/>
          </a:xfrm>
        </p:spPr>
        <p:txBody>
          <a:bodyPr/>
          <a:lstStyle>
            <a:lvl1pPr marL="0" indent="0" algn="l">
              <a:lnSpc>
                <a:spcPct val="100000"/>
              </a:lnSpc>
              <a:spcBef>
                <a:spcPts val="0"/>
              </a:spcBef>
              <a:buNone/>
              <a:defRPr sz="2400" b="1" baseline="0">
                <a:solidFill>
                  <a:srgbClr val="063F8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Title, Department</a:t>
            </a:r>
          </a:p>
        </p:txBody>
      </p:sp>
      <p:sp>
        <p:nvSpPr>
          <p:cNvPr id="5" name="Text Placeholder 4"/>
          <p:cNvSpPr>
            <a:spLocks noGrp="1"/>
          </p:cNvSpPr>
          <p:nvPr>
            <p:ph type="body" sz="quarter" idx="10" hasCustomPrompt="1"/>
          </p:nvPr>
        </p:nvSpPr>
        <p:spPr>
          <a:xfrm>
            <a:off x="685800" y="1555750"/>
            <a:ext cx="4432300" cy="1155700"/>
          </a:xfrm>
        </p:spPr>
        <p:txBody>
          <a:bodyPr/>
          <a:lstStyle>
            <a:lvl1pPr marL="0" indent="0">
              <a:buNone/>
              <a:defRPr b="1" baseline="0">
                <a:solidFill>
                  <a:srgbClr val="063F88"/>
                </a:solidFill>
              </a:defRPr>
            </a:lvl1pPr>
          </a:lstStyle>
          <a:p>
            <a:pPr lvl="0"/>
            <a:r>
              <a:rPr lang="en-US" dirty="0"/>
              <a:t>Committee Name,          Date</a:t>
            </a:r>
          </a:p>
        </p:txBody>
      </p:sp>
      <p:sp>
        <p:nvSpPr>
          <p:cNvPr id="6" name="Picture Placeholder 5"/>
          <p:cNvSpPr>
            <a:spLocks noGrp="1"/>
          </p:cNvSpPr>
          <p:nvPr>
            <p:ph type="pic" sz="quarter" idx="11" hasCustomPrompt="1"/>
          </p:nvPr>
        </p:nvSpPr>
        <p:spPr>
          <a:xfrm>
            <a:off x="5444304" y="2133600"/>
            <a:ext cx="3027362" cy="2933700"/>
          </a:xfrm>
        </p:spPr>
        <p:txBody>
          <a:bodyPr>
            <a:normAutofit/>
          </a:bodyPr>
          <a:lstStyle>
            <a:lvl1pPr marL="0" indent="0">
              <a:buNone/>
              <a:defRPr sz="2400"/>
            </a:lvl1pPr>
          </a:lstStyle>
          <a:p>
            <a:r>
              <a:rPr lang="en-US" dirty="0"/>
              <a:t>Insert Approved Department Logo</a:t>
            </a:r>
          </a:p>
        </p:txBody>
      </p:sp>
    </p:spTree>
    <p:extLst>
      <p:ext uri="{BB962C8B-B14F-4D97-AF65-F5344CB8AC3E}">
        <p14:creationId xmlns:p14="http://schemas.microsoft.com/office/powerpoint/2010/main" val="423906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44716"/>
            <a:ext cx="6766034" cy="742649"/>
          </a:xfrm>
        </p:spPr>
        <p:txBody>
          <a:bodyPr anchor="b">
            <a:noAutofit/>
          </a:bodyPr>
          <a:lstStyle>
            <a:lvl1pPr algn="l">
              <a:defRPr sz="4800" b="1">
                <a:solidFill>
                  <a:srgbClr val="063F88"/>
                </a:solidFill>
                <a:latin typeface="Arial" panose="020B0604020202020204" pitchFamily="34" charset="0"/>
                <a:cs typeface="Arial" panose="020B0604020202020204" pitchFamily="34" charset="0"/>
              </a:defRPr>
            </a:lvl1pPr>
          </a:lstStyle>
          <a:p>
            <a:r>
              <a:rPr lang="en-US" dirty="0"/>
              <a:t>Presentation Title</a:t>
            </a:r>
          </a:p>
        </p:txBody>
      </p:sp>
      <p:pic>
        <p:nvPicPr>
          <p:cNvPr id="7" name="Picture 6"/>
          <p:cNvPicPr>
            <a:picLocks noChangeAspect="1"/>
          </p:cNvPicPr>
          <p:nvPr userDrawn="1"/>
        </p:nvPicPr>
        <p:blipFill>
          <a:blip r:embed="rId2"/>
          <a:stretch>
            <a:fillRect/>
          </a:stretch>
        </p:blipFill>
        <p:spPr>
          <a:xfrm>
            <a:off x="-793" y="4254782"/>
            <a:ext cx="9144793" cy="2603218"/>
          </a:xfrm>
          <a:prstGeom prst="rect">
            <a:avLst/>
          </a:prstGeom>
        </p:spPr>
      </p:pic>
      <p:sp>
        <p:nvSpPr>
          <p:cNvPr id="3" name="Subtitle 2"/>
          <p:cNvSpPr>
            <a:spLocks noGrp="1"/>
          </p:cNvSpPr>
          <p:nvPr>
            <p:ph type="subTitle" idx="1" hasCustomPrompt="1"/>
          </p:nvPr>
        </p:nvSpPr>
        <p:spPr>
          <a:xfrm>
            <a:off x="570673" y="3747650"/>
            <a:ext cx="3788990" cy="1655762"/>
          </a:xfrm>
        </p:spPr>
        <p:txBody>
          <a:bodyPr/>
          <a:lstStyle>
            <a:lvl1pPr marL="0" indent="0" algn="l">
              <a:lnSpc>
                <a:spcPct val="100000"/>
              </a:lnSpc>
              <a:spcBef>
                <a:spcPts val="0"/>
              </a:spcBef>
              <a:buNone/>
              <a:defRPr sz="2400" b="1">
                <a:solidFill>
                  <a:srgbClr val="063F8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Title, Department</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1911" y="1849437"/>
            <a:ext cx="3886208" cy="3553975"/>
          </a:xfrm>
          <a:prstGeom prst="rect">
            <a:avLst/>
          </a:prstGeom>
        </p:spPr>
      </p:pic>
      <p:sp>
        <p:nvSpPr>
          <p:cNvPr id="5" name="Text Placeholder 4"/>
          <p:cNvSpPr>
            <a:spLocks noGrp="1"/>
          </p:cNvSpPr>
          <p:nvPr>
            <p:ph type="body" sz="quarter" idx="10" hasCustomPrompt="1"/>
          </p:nvPr>
        </p:nvSpPr>
        <p:spPr>
          <a:xfrm>
            <a:off x="685800" y="1555750"/>
            <a:ext cx="4432300" cy="1155700"/>
          </a:xfrm>
        </p:spPr>
        <p:txBody>
          <a:bodyPr/>
          <a:lstStyle>
            <a:lvl1pPr marL="0" indent="0">
              <a:buNone/>
              <a:defRPr b="1">
                <a:solidFill>
                  <a:srgbClr val="063F88"/>
                </a:solidFill>
              </a:defRPr>
            </a:lvl1pPr>
          </a:lstStyle>
          <a:p>
            <a:pPr lvl="0"/>
            <a:r>
              <a:rPr lang="en-US" dirty="0"/>
              <a:t>Committee Name,           Date</a:t>
            </a:r>
          </a:p>
        </p:txBody>
      </p:sp>
    </p:spTree>
    <p:extLst>
      <p:ext uri="{BB962C8B-B14F-4D97-AF65-F5344CB8AC3E}">
        <p14:creationId xmlns:p14="http://schemas.microsoft.com/office/powerpoint/2010/main" val="2607440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B37C7-F194-489A-ABE0-63489D6B291D}" type="slidenum">
              <a:rPr lang="en-US" smtClean="0"/>
              <a:t>‹#›</a:t>
            </a:fld>
            <a:endParaRPr lang="en-US" dirty="0"/>
          </a:p>
        </p:txBody>
      </p:sp>
    </p:spTree>
    <p:extLst>
      <p:ext uri="{BB962C8B-B14F-4D97-AF65-F5344CB8AC3E}">
        <p14:creationId xmlns:p14="http://schemas.microsoft.com/office/powerpoint/2010/main" val="191713104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9" r:id="rId4"/>
    <p:sldLayoutId id="2147483670" r:id="rId5"/>
    <p:sldLayoutId id="2147483673" r:id="rId6"/>
    <p:sldLayoutId id="2147483671"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emf"/><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3" Type="http://schemas.openxmlformats.org/officeDocument/2006/relationships/diagramData" Target="../diagrams/data4.xml"/><Relationship Id="rId14" Type="http://schemas.openxmlformats.org/officeDocument/2006/relationships/diagramLayout" Target="../diagrams/layout4.xml"/><Relationship Id="rId15" Type="http://schemas.openxmlformats.org/officeDocument/2006/relationships/diagramQuickStyle" Target="../diagrams/quickStyle4.xml"/><Relationship Id="rId16" Type="http://schemas.openxmlformats.org/officeDocument/2006/relationships/diagramColors" Target="../diagrams/colors4.xml"/><Relationship Id="rId17"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dallascityhall.com/departments/public-works/dallasbondprogram/Pages/home-ng.asp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png"/><Relationship Id="rId10" Type="http://schemas.openxmlformats.org/officeDocument/2006/relationships/image" Target="../media/image19.png"/><Relationship Id="rId11"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689" y="345800"/>
            <a:ext cx="8307388" cy="2035802"/>
          </a:xfrm>
        </p:spPr>
      </p:pic>
      <p:sp>
        <p:nvSpPr>
          <p:cNvPr id="10" name="TextBox 9"/>
          <p:cNvSpPr txBox="1"/>
          <p:nvPr/>
        </p:nvSpPr>
        <p:spPr>
          <a:xfrm>
            <a:off x="1285286" y="2520176"/>
            <a:ext cx="6537367" cy="584775"/>
          </a:xfrm>
          <a:prstGeom prst="rect">
            <a:avLst/>
          </a:prstGeom>
          <a:noFill/>
        </p:spPr>
        <p:txBody>
          <a:bodyPr wrap="none" rtlCol="0">
            <a:spAutoFit/>
          </a:bodyPr>
          <a:lstStyle/>
          <a:p>
            <a:pPr algn="ctr"/>
            <a:r>
              <a:rPr lang="en-US" sz="3200" dirty="0" smtClean="0"/>
              <a:t>Thank you to our Dinner Sponsors.</a:t>
            </a:r>
            <a:endParaRPr lang="en-US" sz="32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777" y="4404732"/>
            <a:ext cx="3521519" cy="79732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619" y="3434575"/>
            <a:ext cx="3539398" cy="2949498"/>
          </a:xfrm>
          <a:prstGeom prst="rect">
            <a:avLst/>
          </a:prstGeom>
        </p:spPr>
      </p:pic>
    </p:spTree>
    <p:extLst>
      <p:ext uri="{BB962C8B-B14F-4D97-AF65-F5344CB8AC3E}">
        <p14:creationId xmlns:p14="http://schemas.microsoft.com/office/powerpoint/2010/main" val="505901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49" y="272760"/>
            <a:ext cx="8324565" cy="579076"/>
          </a:xfrm>
        </p:spPr>
        <p:txBody>
          <a:bodyPr>
            <a:normAutofit fontScale="90000"/>
          </a:bodyPr>
          <a:lstStyle/>
          <a:p>
            <a:r>
              <a:rPr lang="en-US" dirty="0"/>
              <a:t>Proposition A: Streets and Transportation</a:t>
            </a:r>
          </a:p>
        </p:txBody>
      </p:sp>
      <p:sp>
        <p:nvSpPr>
          <p:cNvPr id="3" name="Content Placeholder 2"/>
          <p:cNvSpPr>
            <a:spLocks noGrp="1"/>
          </p:cNvSpPr>
          <p:nvPr>
            <p:ph idx="1"/>
          </p:nvPr>
        </p:nvSpPr>
        <p:spPr/>
        <p:txBody>
          <a:bodyPr>
            <a:normAutofit fontScale="92500" lnSpcReduction="10000"/>
          </a:bodyPr>
          <a:lstStyle/>
          <a:p>
            <a:pPr marL="0" indent="0">
              <a:buNone/>
            </a:pPr>
            <a:r>
              <a:rPr lang="en-US" sz="2000" u="sng" dirty="0"/>
              <a:t>1027 Projects - $533,981,000:  </a:t>
            </a:r>
          </a:p>
          <a:p>
            <a:pPr marL="0" indent="0">
              <a:buNone/>
            </a:pPr>
            <a:r>
              <a:rPr lang="en-US" sz="2000" dirty="0"/>
              <a:t>Projects to construct or improve streets sidewalks, and multimodal facilities in coordination with established transportation plans and other agencies.</a:t>
            </a:r>
          </a:p>
          <a:p>
            <a:r>
              <a:rPr lang="en-US" sz="2000" dirty="0"/>
              <a:t>Traffic Signal System Upgrades</a:t>
            </a:r>
          </a:p>
          <a:p>
            <a:r>
              <a:rPr lang="en-US" sz="2000" dirty="0"/>
              <a:t>Installation of warranted traffic signals at 68 locations citywide</a:t>
            </a:r>
          </a:p>
          <a:p>
            <a:r>
              <a:rPr lang="en-US" sz="2000" dirty="0"/>
              <a:t>Street Reconstruction</a:t>
            </a:r>
          </a:p>
          <a:p>
            <a:r>
              <a:rPr lang="en-US" sz="2000" dirty="0"/>
              <a:t>Street Resurfacing</a:t>
            </a:r>
          </a:p>
          <a:p>
            <a:r>
              <a:rPr lang="en-US" sz="2000" dirty="0"/>
              <a:t>Sidewalk Replacement</a:t>
            </a:r>
          </a:p>
          <a:p>
            <a:r>
              <a:rPr lang="en-US" sz="2000" dirty="0"/>
              <a:t>Critical Bridge Repair</a:t>
            </a:r>
          </a:p>
          <a:p>
            <a:endParaRPr lang="en-US" sz="2000" dirty="0"/>
          </a:p>
        </p:txBody>
      </p:sp>
      <p:sp>
        <p:nvSpPr>
          <p:cNvPr id="4" name="Slide Number Placeholder 3"/>
          <p:cNvSpPr>
            <a:spLocks noGrp="1"/>
          </p:cNvSpPr>
          <p:nvPr>
            <p:ph type="sldNum" sz="quarter" idx="12"/>
          </p:nvPr>
        </p:nvSpPr>
        <p:spPr/>
        <p:txBody>
          <a:bodyPr/>
          <a:lstStyle/>
          <a:p>
            <a:fld id="{854B37C7-F194-489A-ABE0-63489D6B291D}" type="slidenum">
              <a:rPr lang="en-US" smtClean="0"/>
              <a:t>10</a:t>
            </a:fld>
            <a:endParaRPr lang="en-US" dirty="0"/>
          </a:p>
        </p:txBody>
      </p:sp>
      <p:sp>
        <p:nvSpPr>
          <p:cNvPr id="5" name="Content Placeholder 4"/>
          <p:cNvSpPr>
            <a:spLocks noGrp="1"/>
          </p:cNvSpPr>
          <p:nvPr>
            <p:ph idx="13"/>
          </p:nvPr>
        </p:nvSpPr>
        <p:spPr/>
        <p:txBody>
          <a:bodyPr/>
          <a:lstStyle/>
          <a:p>
            <a:r>
              <a:rPr lang="en-US" dirty="0"/>
              <a:t>2017 Capital Bond Program </a:t>
            </a:r>
          </a:p>
          <a:p>
            <a:endParaRPr lang="en-US" dirty="0"/>
          </a:p>
        </p:txBody>
      </p:sp>
      <p:pic>
        <p:nvPicPr>
          <p:cNvPr id="11" name="Picture Placeholder 10">
            <a:extLst>
              <a:ext uri="{FF2B5EF4-FFF2-40B4-BE49-F238E27FC236}">
                <a16:creationId xmlns:a16="http://schemas.microsoft.com/office/drawing/2014/main" xmlns="" id="{62D40190-694B-4BA9-95BF-4CEFA173C1C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217" r="16217"/>
          <a:stretch>
            <a:fillRect/>
          </a:stretch>
        </p:blipFill>
        <p:spPr>
          <a:xfrm>
            <a:off x="4876800" y="1060881"/>
            <a:ext cx="3847814" cy="3780625"/>
          </a:xfrm>
          <a:effectLst>
            <a:reflection endPos="0" dist="50800" dir="5400000" sy="-100000" algn="bl" rotWithShape="0"/>
          </a:effectLst>
        </p:spPr>
      </p:pic>
    </p:spTree>
    <p:extLst>
      <p:ext uri="{BB962C8B-B14F-4D97-AF65-F5344CB8AC3E}">
        <p14:creationId xmlns:p14="http://schemas.microsoft.com/office/powerpoint/2010/main" val="329189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FD136-D88A-433C-A229-75CDC5DEDB62}"/>
              </a:ext>
            </a:extLst>
          </p:cNvPr>
          <p:cNvSpPr>
            <a:spLocks noGrp="1"/>
          </p:cNvSpPr>
          <p:nvPr>
            <p:ph type="title"/>
          </p:nvPr>
        </p:nvSpPr>
        <p:spPr/>
        <p:txBody>
          <a:bodyPr>
            <a:normAutofit fontScale="90000"/>
          </a:bodyPr>
          <a:lstStyle/>
          <a:p>
            <a:r>
              <a:rPr lang="en-US" dirty="0"/>
              <a:t>Proposition B:  Parks and Recreation</a:t>
            </a:r>
          </a:p>
        </p:txBody>
      </p:sp>
      <p:sp>
        <p:nvSpPr>
          <p:cNvPr id="3" name="Content Placeholder 2">
            <a:extLst>
              <a:ext uri="{FF2B5EF4-FFF2-40B4-BE49-F238E27FC236}">
                <a16:creationId xmlns:a16="http://schemas.microsoft.com/office/drawing/2014/main" xmlns="" id="{98FA729C-36E3-4814-92D7-33CB2C45C5C7}"/>
              </a:ext>
            </a:extLst>
          </p:cNvPr>
          <p:cNvSpPr>
            <a:spLocks noGrp="1"/>
          </p:cNvSpPr>
          <p:nvPr>
            <p:ph idx="1"/>
          </p:nvPr>
        </p:nvSpPr>
        <p:spPr/>
        <p:txBody>
          <a:bodyPr>
            <a:normAutofit/>
          </a:bodyPr>
          <a:lstStyle/>
          <a:p>
            <a:pPr marL="0" indent="0">
              <a:buNone/>
            </a:pPr>
            <a:r>
              <a:rPr lang="en-US" sz="1900" u="sng" dirty="0"/>
              <a:t>163 Projects - $261,807,000  </a:t>
            </a:r>
          </a:p>
          <a:p>
            <a:pPr marL="0" indent="0">
              <a:buNone/>
            </a:pPr>
            <a:r>
              <a:rPr lang="en-US" sz="1900" dirty="0"/>
              <a:t>Projects that will acquire, develop or renovate parks and park facilities amenities.  Key projects for the parks proposition include:</a:t>
            </a:r>
          </a:p>
          <a:p>
            <a:r>
              <a:rPr lang="en-US" sz="1900" dirty="0"/>
              <a:t>Aquatics Master Plan Phase 1 and 2</a:t>
            </a:r>
          </a:p>
          <a:p>
            <a:r>
              <a:rPr lang="en-US" sz="1900" dirty="0"/>
              <a:t>Southern Gateway Public Green</a:t>
            </a:r>
          </a:p>
          <a:p>
            <a:r>
              <a:rPr lang="en-US" sz="1900" dirty="0"/>
              <a:t>Dallas Zoo, Dallas </a:t>
            </a:r>
            <a:r>
              <a:rPr lang="en-US" sz="1900" dirty="0" smtClean="0"/>
              <a:t>Arboretum </a:t>
            </a:r>
            <a:r>
              <a:rPr lang="en-US" sz="1900" dirty="0"/>
              <a:t>and </a:t>
            </a:r>
            <a:r>
              <a:rPr lang="en-US" sz="1900" dirty="0" err="1"/>
              <a:t>Klyde</a:t>
            </a:r>
            <a:r>
              <a:rPr lang="en-US" sz="1900" dirty="0"/>
              <a:t> Warren Park Expansions</a:t>
            </a:r>
          </a:p>
          <a:p>
            <a:r>
              <a:rPr lang="en-US" sz="1900" dirty="0"/>
              <a:t>X miles of trail improvements</a:t>
            </a:r>
          </a:p>
          <a:p>
            <a:r>
              <a:rPr lang="en-US" sz="1900" dirty="0"/>
              <a:t>Rehabilitation and Expansion of multiple recreation centers</a:t>
            </a:r>
            <a:r>
              <a:rPr lang="en-US" sz="1900" u="sng" dirty="0"/>
              <a:t>                 </a:t>
            </a:r>
          </a:p>
        </p:txBody>
      </p:sp>
      <p:sp>
        <p:nvSpPr>
          <p:cNvPr id="4" name="Slide Number Placeholder 3">
            <a:extLst>
              <a:ext uri="{FF2B5EF4-FFF2-40B4-BE49-F238E27FC236}">
                <a16:creationId xmlns:a16="http://schemas.microsoft.com/office/drawing/2014/main" xmlns="" id="{82988CE8-6412-4A2B-8515-C60B0266C9B5}"/>
              </a:ext>
            </a:extLst>
          </p:cNvPr>
          <p:cNvSpPr>
            <a:spLocks noGrp="1"/>
          </p:cNvSpPr>
          <p:nvPr>
            <p:ph type="sldNum" sz="quarter" idx="12"/>
          </p:nvPr>
        </p:nvSpPr>
        <p:spPr/>
        <p:txBody>
          <a:bodyPr/>
          <a:lstStyle/>
          <a:p>
            <a:fld id="{854B37C7-F194-489A-ABE0-63489D6B291D}" type="slidenum">
              <a:rPr lang="en-US" smtClean="0"/>
              <a:t>11</a:t>
            </a:fld>
            <a:endParaRPr lang="en-US" dirty="0"/>
          </a:p>
        </p:txBody>
      </p:sp>
      <p:sp>
        <p:nvSpPr>
          <p:cNvPr id="5" name="Content Placeholder 4">
            <a:extLst>
              <a:ext uri="{FF2B5EF4-FFF2-40B4-BE49-F238E27FC236}">
                <a16:creationId xmlns:a16="http://schemas.microsoft.com/office/drawing/2014/main" xmlns="" id="{8A6CA4AA-DF58-4F80-8201-15BC4BCBDA28}"/>
              </a:ext>
            </a:extLst>
          </p:cNvPr>
          <p:cNvSpPr>
            <a:spLocks noGrp="1"/>
          </p:cNvSpPr>
          <p:nvPr>
            <p:ph idx="13"/>
          </p:nvPr>
        </p:nvSpPr>
        <p:spPr/>
        <p:txBody>
          <a:bodyPr/>
          <a:lstStyle/>
          <a:p>
            <a:r>
              <a:rPr lang="en-US" dirty="0"/>
              <a:t>2017 Capital Bond Program </a:t>
            </a:r>
          </a:p>
          <a:p>
            <a:endParaRPr lang="en-US" dirty="0"/>
          </a:p>
        </p:txBody>
      </p:sp>
      <p:pic>
        <p:nvPicPr>
          <p:cNvPr id="8" name="Picture Placeholder 7">
            <a:extLst>
              <a:ext uri="{FF2B5EF4-FFF2-40B4-BE49-F238E27FC236}">
                <a16:creationId xmlns:a16="http://schemas.microsoft.com/office/drawing/2014/main" xmlns="" id="{7D874E31-4AA6-4041-AD92-477E77EA5D5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1795" r="11795"/>
          <a:stretch>
            <a:fillRect/>
          </a:stretch>
        </p:blipFill>
        <p:spPr/>
      </p:pic>
    </p:spTree>
    <p:extLst>
      <p:ext uri="{BB962C8B-B14F-4D97-AF65-F5344CB8AC3E}">
        <p14:creationId xmlns:p14="http://schemas.microsoft.com/office/powerpoint/2010/main" val="4615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F3299-DAD3-416D-AC01-65D29515DADC}"/>
              </a:ext>
            </a:extLst>
          </p:cNvPr>
          <p:cNvSpPr>
            <a:spLocks noGrp="1"/>
          </p:cNvSpPr>
          <p:nvPr>
            <p:ph type="title"/>
          </p:nvPr>
        </p:nvSpPr>
        <p:spPr/>
        <p:txBody>
          <a:bodyPr>
            <a:normAutofit fontScale="90000"/>
          </a:bodyPr>
          <a:lstStyle/>
          <a:p>
            <a:r>
              <a:rPr lang="en-US" dirty="0"/>
              <a:t>Fair Park </a:t>
            </a:r>
          </a:p>
        </p:txBody>
      </p:sp>
      <p:sp>
        <p:nvSpPr>
          <p:cNvPr id="3" name="Content Placeholder 2">
            <a:extLst>
              <a:ext uri="{FF2B5EF4-FFF2-40B4-BE49-F238E27FC236}">
                <a16:creationId xmlns:a16="http://schemas.microsoft.com/office/drawing/2014/main" xmlns="" id="{EAF25684-C735-446E-BA12-1AECE3B15B33}"/>
              </a:ext>
            </a:extLst>
          </p:cNvPr>
          <p:cNvSpPr>
            <a:spLocks noGrp="1"/>
          </p:cNvSpPr>
          <p:nvPr>
            <p:ph idx="1"/>
          </p:nvPr>
        </p:nvSpPr>
        <p:spPr>
          <a:xfrm>
            <a:off x="400049" y="962526"/>
            <a:ext cx="4476751" cy="4393933"/>
          </a:xfrm>
        </p:spPr>
        <p:txBody>
          <a:bodyPr>
            <a:normAutofit fontScale="85000" lnSpcReduction="20000"/>
          </a:bodyPr>
          <a:lstStyle/>
          <a:p>
            <a:pPr marL="0" indent="0">
              <a:buNone/>
            </a:pPr>
            <a:r>
              <a:rPr lang="en-US" sz="1800" u="sng" dirty="0"/>
              <a:t>14 Project - $50,000,000</a:t>
            </a:r>
          </a:p>
          <a:p>
            <a:pPr marL="0" indent="0">
              <a:buNone/>
            </a:pPr>
            <a:r>
              <a:rPr lang="en-US" sz="1800" dirty="0"/>
              <a:t>Projects will rehabilitate 14 historical facilities.  Rehabilitation will include roof repairs, water infiltration, HVAC replacements, plumbing improvements, upgrading security and telecom systems, and face repair. </a:t>
            </a:r>
          </a:p>
          <a:p>
            <a:r>
              <a:rPr lang="en-US" sz="1800" dirty="0"/>
              <a:t>Hall of State</a:t>
            </a:r>
          </a:p>
          <a:p>
            <a:r>
              <a:rPr lang="en-US" sz="1800" dirty="0"/>
              <a:t>African American Museum</a:t>
            </a:r>
          </a:p>
          <a:p>
            <a:r>
              <a:rPr lang="en-US" sz="1800" dirty="0"/>
              <a:t>Coliseum </a:t>
            </a:r>
          </a:p>
          <a:p>
            <a:r>
              <a:rPr lang="en-US" sz="1800" dirty="0"/>
              <a:t>Texas Discovery Gardens</a:t>
            </a:r>
          </a:p>
          <a:p>
            <a:r>
              <a:rPr lang="en-US" sz="1800" dirty="0"/>
              <a:t>Food and Fiber Building</a:t>
            </a:r>
          </a:p>
          <a:p>
            <a:r>
              <a:rPr lang="en-US" sz="1800" dirty="0"/>
              <a:t>Magnolia Lounge</a:t>
            </a:r>
          </a:p>
          <a:p>
            <a:r>
              <a:rPr lang="en-US" sz="1800" dirty="0"/>
              <a:t>Tower and Centennial Buildings</a:t>
            </a:r>
          </a:p>
          <a:p>
            <a:r>
              <a:rPr lang="en-US" sz="1800" dirty="0"/>
              <a:t>Science Place</a:t>
            </a:r>
          </a:p>
          <a:p>
            <a:r>
              <a:rPr lang="en-US" sz="1800" dirty="0"/>
              <a:t>Aquarium Annex</a:t>
            </a:r>
          </a:p>
          <a:p>
            <a:r>
              <a:rPr lang="en-US" sz="1800" dirty="0"/>
              <a:t>Pan American Complex</a:t>
            </a:r>
          </a:p>
        </p:txBody>
      </p:sp>
      <p:sp>
        <p:nvSpPr>
          <p:cNvPr id="4" name="Slide Number Placeholder 3">
            <a:extLst>
              <a:ext uri="{FF2B5EF4-FFF2-40B4-BE49-F238E27FC236}">
                <a16:creationId xmlns:a16="http://schemas.microsoft.com/office/drawing/2014/main" xmlns="" id="{9AD3673D-CA2A-49F1-95C0-9B025B6B2A1F}"/>
              </a:ext>
            </a:extLst>
          </p:cNvPr>
          <p:cNvSpPr>
            <a:spLocks noGrp="1"/>
          </p:cNvSpPr>
          <p:nvPr>
            <p:ph type="sldNum" sz="quarter" idx="12"/>
          </p:nvPr>
        </p:nvSpPr>
        <p:spPr/>
        <p:txBody>
          <a:bodyPr/>
          <a:lstStyle/>
          <a:p>
            <a:fld id="{854B37C7-F194-489A-ABE0-63489D6B291D}" type="slidenum">
              <a:rPr lang="en-US" smtClean="0"/>
              <a:t>12</a:t>
            </a:fld>
            <a:endParaRPr lang="en-US" dirty="0"/>
          </a:p>
        </p:txBody>
      </p:sp>
      <p:sp>
        <p:nvSpPr>
          <p:cNvPr id="5" name="Content Placeholder 4">
            <a:extLst>
              <a:ext uri="{FF2B5EF4-FFF2-40B4-BE49-F238E27FC236}">
                <a16:creationId xmlns:a16="http://schemas.microsoft.com/office/drawing/2014/main" xmlns="" id="{91F159C7-971E-419E-8E69-9ECCA2CA6D30}"/>
              </a:ext>
            </a:extLst>
          </p:cNvPr>
          <p:cNvSpPr>
            <a:spLocks noGrp="1"/>
          </p:cNvSpPr>
          <p:nvPr>
            <p:ph idx="13"/>
          </p:nvPr>
        </p:nvSpPr>
        <p:spPr/>
        <p:txBody>
          <a:bodyPr/>
          <a:lstStyle/>
          <a:p>
            <a:r>
              <a:rPr lang="en-US" dirty="0"/>
              <a:t>2017 Capital Bond Program </a:t>
            </a:r>
          </a:p>
          <a:p>
            <a:endParaRPr lang="en-US" dirty="0"/>
          </a:p>
        </p:txBody>
      </p:sp>
      <p:pic>
        <p:nvPicPr>
          <p:cNvPr id="8" name="Picture Placeholder 7">
            <a:extLst>
              <a:ext uri="{FF2B5EF4-FFF2-40B4-BE49-F238E27FC236}">
                <a16:creationId xmlns:a16="http://schemas.microsoft.com/office/drawing/2014/main" xmlns="" id="{7319352C-DF1B-4430-8183-3EE3F2310135}"/>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6071" r="16071"/>
          <a:stretch>
            <a:fillRect/>
          </a:stretch>
        </p:blipFill>
        <p:spPr/>
      </p:pic>
    </p:spTree>
    <p:extLst>
      <p:ext uri="{BB962C8B-B14F-4D97-AF65-F5344CB8AC3E}">
        <p14:creationId xmlns:p14="http://schemas.microsoft.com/office/powerpoint/2010/main" val="1291507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F3299-DAD3-416D-AC01-65D29515DADC}"/>
              </a:ext>
            </a:extLst>
          </p:cNvPr>
          <p:cNvSpPr>
            <a:spLocks noGrp="1"/>
          </p:cNvSpPr>
          <p:nvPr>
            <p:ph type="title"/>
          </p:nvPr>
        </p:nvSpPr>
        <p:spPr/>
        <p:txBody>
          <a:bodyPr>
            <a:normAutofit fontScale="90000"/>
          </a:bodyPr>
          <a:lstStyle/>
          <a:p>
            <a:r>
              <a:rPr lang="en-US" dirty="0"/>
              <a:t>Flood Control and Storm Drainage</a:t>
            </a:r>
          </a:p>
        </p:txBody>
      </p:sp>
      <p:sp>
        <p:nvSpPr>
          <p:cNvPr id="3" name="Content Placeholder 2">
            <a:extLst>
              <a:ext uri="{FF2B5EF4-FFF2-40B4-BE49-F238E27FC236}">
                <a16:creationId xmlns:a16="http://schemas.microsoft.com/office/drawing/2014/main" xmlns="" id="{EAF25684-C735-446E-BA12-1AECE3B15B33}"/>
              </a:ext>
            </a:extLst>
          </p:cNvPr>
          <p:cNvSpPr>
            <a:spLocks noGrp="1"/>
          </p:cNvSpPr>
          <p:nvPr>
            <p:ph idx="1"/>
          </p:nvPr>
        </p:nvSpPr>
        <p:spPr/>
        <p:txBody>
          <a:bodyPr>
            <a:normAutofit/>
          </a:bodyPr>
          <a:lstStyle/>
          <a:p>
            <a:pPr marL="0" indent="0">
              <a:buNone/>
            </a:pPr>
            <a:r>
              <a:rPr lang="en-US" sz="1600" u="sng" dirty="0"/>
              <a:t>85 projects - $48,750,000</a:t>
            </a:r>
          </a:p>
          <a:p>
            <a:pPr marL="0" indent="0">
              <a:buNone/>
            </a:pPr>
            <a:r>
              <a:rPr lang="en-US" sz="1600" dirty="0"/>
              <a:t>Projects to improve or develop storm water drainage systems, erosion control, and flood management to minimize repetitive flood loss.</a:t>
            </a:r>
          </a:p>
          <a:p>
            <a:r>
              <a:rPr lang="en-US" sz="1600" dirty="0"/>
              <a:t>Storm Drainage upgrades</a:t>
            </a:r>
          </a:p>
          <a:p>
            <a:r>
              <a:rPr lang="en-US" sz="1600" dirty="0"/>
              <a:t>Erosion Control Embankments</a:t>
            </a:r>
          </a:p>
          <a:p>
            <a:r>
              <a:rPr lang="en-US" sz="1600" dirty="0"/>
              <a:t>Flood Control Measures</a:t>
            </a:r>
          </a:p>
          <a:p>
            <a:r>
              <a:rPr lang="en-US" sz="1600" dirty="0"/>
              <a:t>Vinemont Channel Improvement Project</a:t>
            </a:r>
          </a:p>
        </p:txBody>
      </p:sp>
      <p:sp>
        <p:nvSpPr>
          <p:cNvPr id="4" name="Slide Number Placeholder 3">
            <a:extLst>
              <a:ext uri="{FF2B5EF4-FFF2-40B4-BE49-F238E27FC236}">
                <a16:creationId xmlns:a16="http://schemas.microsoft.com/office/drawing/2014/main" xmlns="" id="{9AD3673D-CA2A-49F1-95C0-9B025B6B2A1F}"/>
              </a:ext>
            </a:extLst>
          </p:cNvPr>
          <p:cNvSpPr>
            <a:spLocks noGrp="1"/>
          </p:cNvSpPr>
          <p:nvPr>
            <p:ph type="sldNum" sz="quarter" idx="12"/>
          </p:nvPr>
        </p:nvSpPr>
        <p:spPr/>
        <p:txBody>
          <a:bodyPr/>
          <a:lstStyle/>
          <a:p>
            <a:fld id="{854B37C7-F194-489A-ABE0-63489D6B291D}" type="slidenum">
              <a:rPr lang="en-US" smtClean="0"/>
              <a:t>13</a:t>
            </a:fld>
            <a:endParaRPr lang="en-US" dirty="0"/>
          </a:p>
        </p:txBody>
      </p:sp>
      <p:sp>
        <p:nvSpPr>
          <p:cNvPr id="5" name="Content Placeholder 4">
            <a:extLst>
              <a:ext uri="{FF2B5EF4-FFF2-40B4-BE49-F238E27FC236}">
                <a16:creationId xmlns:a16="http://schemas.microsoft.com/office/drawing/2014/main" xmlns="" id="{91F159C7-971E-419E-8E69-9ECCA2CA6D30}"/>
              </a:ext>
            </a:extLst>
          </p:cNvPr>
          <p:cNvSpPr>
            <a:spLocks noGrp="1"/>
          </p:cNvSpPr>
          <p:nvPr>
            <p:ph idx="13"/>
          </p:nvPr>
        </p:nvSpPr>
        <p:spPr/>
        <p:txBody>
          <a:bodyPr/>
          <a:lstStyle/>
          <a:p>
            <a:r>
              <a:rPr lang="en-US" dirty="0"/>
              <a:t>2017 Capital Bond Program </a:t>
            </a:r>
          </a:p>
          <a:p>
            <a:endParaRPr lang="en-US" dirty="0"/>
          </a:p>
        </p:txBody>
      </p:sp>
      <p:pic>
        <p:nvPicPr>
          <p:cNvPr id="1027" name="Picture 12" descr="image023">
            <a:extLst>
              <a:ext uri="{FF2B5EF4-FFF2-40B4-BE49-F238E27FC236}">
                <a16:creationId xmlns:a16="http://schemas.microsoft.com/office/drawing/2014/main" xmlns="" id="{AB0B5023-EE72-4A71-86A3-AFDFD57F7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895" y="1193482"/>
            <a:ext cx="3773223" cy="282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764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F3299-DAD3-416D-AC01-65D29515DADC}"/>
              </a:ext>
            </a:extLst>
          </p:cNvPr>
          <p:cNvSpPr>
            <a:spLocks noGrp="1"/>
          </p:cNvSpPr>
          <p:nvPr>
            <p:ph type="title"/>
          </p:nvPr>
        </p:nvSpPr>
        <p:spPr/>
        <p:txBody>
          <a:bodyPr>
            <a:normAutofit fontScale="90000"/>
          </a:bodyPr>
          <a:lstStyle/>
          <a:p>
            <a:r>
              <a:rPr lang="en-US" dirty="0"/>
              <a:t>Library Facilities</a:t>
            </a:r>
          </a:p>
        </p:txBody>
      </p:sp>
      <p:sp>
        <p:nvSpPr>
          <p:cNvPr id="3" name="Content Placeholder 2">
            <a:extLst>
              <a:ext uri="{FF2B5EF4-FFF2-40B4-BE49-F238E27FC236}">
                <a16:creationId xmlns:a16="http://schemas.microsoft.com/office/drawing/2014/main" xmlns="" id="{EAF25684-C735-446E-BA12-1AECE3B15B33}"/>
              </a:ext>
            </a:extLst>
          </p:cNvPr>
          <p:cNvSpPr>
            <a:spLocks noGrp="1"/>
          </p:cNvSpPr>
          <p:nvPr>
            <p:ph idx="1"/>
          </p:nvPr>
        </p:nvSpPr>
        <p:spPr/>
        <p:txBody>
          <a:bodyPr>
            <a:normAutofit fontScale="92500"/>
          </a:bodyPr>
          <a:lstStyle/>
          <a:p>
            <a:pPr marL="0" indent="0">
              <a:buNone/>
            </a:pPr>
            <a:r>
              <a:rPr lang="en-US" sz="2400" u="sng" dirty="0"/>
              <a:t>3 projects - $15,589,000</a:t>
            </a:r>
          </a:p>
          <a:p>
            <a:pPr marL="0" indent="0">
              <a:buNone/>
            </a:pPr>
            <a:r>
              <a:rPr lang="en-US" sz="2400" dirty="0"/>
              <a:t>Three critical projects to improve the City’s library system.</a:t>
            </a:r>
          </a:p>
          <a:p>
            <a:r>
              <a:rPr lang="en-US" sz="2400" dirty="0"/>
              <a:t>Replace existing Forest Green Branch Library with a 9,000 sq. ft. facility</a:t>
            </a:r>
          </a:p>
          <a:p>
            <a:r>
              <a:rPr lang="en-US" sz="2400" dirty="0"/>
              <a:t>Construct a new library in the Vickery Meadow/Midtown are</a:t>
            </a:r>
          </a:p>
          <a:p>
            <a:r>
              <a:rPr lang="en-US" sz="2400" dirty="0"/>
              <a:t>Plumbing and roofing improvements at the J. Erik Jonsson Central Library</a:t>
            </a:r>
          </a:p>
        </p:txBody>
      </p:sp>
      <p:sp>
        <p:nvSpPr>
          <p:cNvPr id="4" name="Slide Number Placeholder 3">
            <a:extLst>
              <a:ext uri="{FF2B5EF4-FFF2-40B4-BE49-F238E27FC236}">
                <a16:creationId xmlns:a16="http://schemas.microsoft.com/office/drawing/2014/main" xmlns="" id="{9AD3673D-CA2A-49F1-95C0-9B025B6B2A1F}"/>
              </a:ext>
            </a:extLst>
          </p:cNvPr>
          <p:cNvSpPr>
            <a:spLocks noGrp="1"/>
          </p:cNvSpPr>
          <p:nvPr>
            <p:ph type="sldNum" sz="quarter" idx="12"/>
          </p:nvPr>
        </p:nvSpPr>
        <p:spPr/>
        <p:txBody>
          <a:bodyPr/>
          <a:lstStyle/>
          <a:p>
            <a:fld id="{854B37C7-F194-489A-ABE0-63489D6B291D}" type="slidenum">
              <a:rPr lang="en-US" smtClean="0"/>
              <a:t>14</a:t>
            </a:fld>
            <a:endParaRPr lang="en-US" dirty="0"/>
          </a:p>
        </p:txBody>
      </p:sp>
      <p:sp>
        <p:nvSpPr>
          <p:cNvPr id="5" name="Content Placeholder 4">
            <a:extLst>
              <a:ext uri="{FF2B5EF4-FFF2-40B4-BE49-F238E27FC236}">
                <a16:creationId xmlns:a16="http://schemas.microsoft.com/office/drawing/2014/main" xmlns="" id="{91F159C7-971E-419E-8E69-9ECCA2CA6D30}"/>
              </a:ext>
            </a:extLst>
          </p:cNvPr>
          <p:cNvSpPr>
            <a:spLocks noGrp="1"/>
          </p:cNvSpPr>
          <p:nvPr>
            <p:ph idx="13"/>
          </p:nvPr>
        </p:nvSpPr>
        <p:spPr/>
        <p:txBody>
          <a:bodyPr/>
          <a:lstStyle/>
          <a:p>
            <a:r>
              <a:rPr lang="en-US" dirty="0"/>
              <a:t>2017 Capital Bond Program </a:t>
            </a:r>
          </a:p>
          <a:p>
            <a:endParaRPr lang="en-US" dirty="0"/>
          </a:p>
        </p:txBody>
      </p:sp>
      <p:pic>
        <p:nvPicPr>
          <p:cNvPr id="8" name="Picture Placeholder 7">
            <a:extLst>
              <a:ext uri="{FF2B5EF4-FFF2-40B4-BE49-F238E27FC236}">
                <a16:creationId xmlns:a16="http://schemas.microsoft.com/office/drawing/2014/main" xmlns="" id="{29AD6C44-9206-4B40-B59B-D21041535CA7}"/>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1839" r="11839"/>
          <a:stretch>
            <a:fillRect/>
          </a:stretch>
        </p:blipFill>
        <p:spPr/>
      </p:pic>
    </p:spTree>
    <p:extLst>
      <p:ext uri="{BB962C8B-B14F-4D97-AF65-F5344CB8AC3E}">
        <p14:creationId xmlns:p14="http://schemas.microsoft.com/office/powerpoint/2010/main" val="1167071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1361E2-ED91-4688-8A02-77E1A21F961C}"/>
              </a:ext>
            </a:extLst>
          </p:cNvPr>
          <p:cNvSpPr>
            <a:spLocks noGrp="1"/>
          </p:cNvSpPr>
          <p:nvPr>
            <p:ph type="title"/>
          </p:nvPr>
        </p:nvSpPr>
        <p:spPr/>
        <p:txBody>
          <a:bodyPr>
            <a:normAutofit fontScale="90000"/>
          </a:bodyPr>
          <a:lstStyle/>
          <a:p>
            <a:r>
              <a:rPr lang="en-US" dirty="0"/>
              <a:t>Cultural and Performing Arts </a:t>
            </a:r>
            <a:r>
              <a:rPr lang="en-US" dirty="0" err="1"/>
              <a:t>Faciliites</a:t>
            </a:r>
            <a:endParaRPr lang="en-US" dirty="0"/>
          </a:p>
        </p:txBody>
      </p:sp>
      <p:sp>
        <p:nvSpPr>
          <p:cNvPr id="3" name="Content Placeholder 2">
            <a:extLst>
              <a:ext uri="{FF2B5EF4-FFF2-40B4-BE49-F238E27FC236}">
                <a16:creationId xmlns:a16="http://schemas.microsoft.com/office/drawing/2014/main" xmlns="" id="{E4DA05B0-1585-40CF-A7D3-2B1C58A69D8A}"/>
              </a:ext>
            </a:extLst>
          </p:cNvPr>
          <p:cNvSpPr>
            <a:spLocks noGrp="1"/>
          </p:cNvSpPr>
          <p:nvPr>
            <p:ph idx="1"/>
          </p:nvPr>
        </p:nvSpPr>
        <p:spPr/>
        <p:txBody>
          <a:bodyPr>
            <a:normAutofit fontScale="85000" lnSpcReduction="10000"/>
          </a:bodyPr>
          <a:lstStyle/>
          <a:p>
            <a:pPr marL="0" indent="0">
              <a:buNone/>
            </a:pPr>
            <a:r>
              <a:rPr lang="en-US" sz="2400" u="sng" dirty="0"/>
              <a:t>9 projects - $14,235,000</a:t>
            </a:r>
          </a:p>
          <a:p>
            <a:pPr marL="0" indent="0">
              <a:buNone/>
            </a:pPr>
            <a:r>
              <a:rPr lang="en-US" sz="2000" dirty="0"/>
              <a:t>Rehabilitation of nine cultural and performing arts facilities.  Projects include waterproofing, water infiltration, roof replacements, security upgrades, and electrical and plumbing improvements. Replacement of reverberation door control system at the Morton H. Meyerson Symphony Center</a:t>
            </a:r>
          </a:p>
          <a:p>
            <a:r>
              <a:rPr lang="en-US" sz="2000" dirty="0"/>
              <a:t>Dallas Museum of Art</a:t>
            </a:r>
          </a:p>
          <a:p>
            <a:r>
              <a:rPr lang="en-US" sz="2000" dirty="0"/>
              <a:t>Bathhouse Cultural Center</a:t>
            </a:r>
          </a:p>
          <a:p>
            <a:r>
              <a:rPr lang="en-US" sz="2000" dirty="0" err="1"/>
              <a:t>Kalita</a:t>
            </a:r>
            <a:r>
              <a:rPr lang="en-US" sz="2000" dirty="0"/>
              <a:t> Humphrey’s Theatre</a:t>
            </a:r>
          </a:p>
          <a:p>
            <a:r>
              <a:rPr lang="en-US" sz="2000" dirty="0"/>
              <a:t>Dallas Black Dance Theatre</a:t>
            </a:r>
          </a:p>
          <a:p>
            <a:r>
              <a:rPr lang="en-US" sz="2000" dirty="0"/>
              <a:t>Sammons Center</a:t>
            </a:r>
          </a:p>
          <a:p>
            <a:r>
              <a:rPr lang="en-US" sz="2000" dirty="0"/>
              <a:t>South Dallas Cultural Center</a:t>
            </a:r>
          </a:p>
        </p:txBody>
      </p:sp>
      <p:sp>
        <p:nvSpPr>
          <p:cNvPr id="4" name="Slide Number Placeholder 3">
            <a:extLst>
              <a:ext uri="{FF2B5EF4-FFF2-40B4-BE49-F238E27FC236}">
                <a16:creationId xmlns:a16="http://schemas.microsoft.com/office/drawing/2014/main" xmlns="" id="{8D5AD8CF-4BD2-4382-9F72-F41825D075C2}"/>
              </a:ext>
            </a:extLst>
          </p:cNvPr>
          <p:cNvSpPr>
            <a:spLocks noGrp="1"/>
          </p:cNvSpPr>
          <p:nvPr>
            <p:ph type="sldNum" sz="quarter" idx="12"/>
          </p:nvPr>
        </p:nvSpPr>
        <p:spPr/>
        <p:txBody>
          <a:bodyPr/>
          <a:lstStyle/>
          <a:p>
            <a:fld id="{854B37C7-F194-489A-ABE0-63489D6B291D}" type="slidenum">
              <a:rPr lang="en-US" smtClean="0"/>
              <a:t>15</a:t>
            </a:fld>
            <a:endParaRPr lang="en-US" dirty="0"/>
          </a:p>
        </p:txBody>
      </p:sp>
      <p:sp>
        <p:nvSpPr>
          <p:cNvPr id="5" name="Content Placeholder 4">
            <a:extLst>
              <a:ext uri="{FF2B5EF4-FFF2-40B4-BE49-F238E27FC236}">
                <a16:creationId xmlns:a16="http://schemas.microsoft.com/office/drawing/2014/main" xmlns="" id="{40CC9AD1-8EEB-464C-86B3-ED41C613A381}"/>
              </a:ext>
            </a:extLst>
          </p:cNvPr>
          <p:cNvSpPr>
            <a:spLocks noGrp="1"/>
          </p:cNvSpPr>
          <p:nvPr>
            <p:ph idx="13"/>
          </p:nvPr>
        </p:nvSpPr>
        <p:spPr/>
        <p:txBody>
          <a:bodyPr/>
          <a:lstStyle/>
          <a:p>
            <a:r>
              <a:rPr lang="en-US" dirty="0"/>
              <a:t>2017 Capital Bond Program </a:t>
            </a:r>
          </a:p>
          <a:p>
            <a:endParaRPr lang="en-US" dirty="0"/>
          </a:p>
        </p:txBody>
      </p:sp>
      <p:pic>
        <p:nvPicPr>
          <p:cNvPr id="8" name="Picture Placeholder 7">
            <a:extLst>
              <a:ext uri="{FF2B5EF4-FFF2-40B4-BE49-F238E27FC236}">
                <a16:creationId xmlns:a16="http://schemas.microsoft.com/office/drawing/2014/main" xmlns="" id="{7ADB954D-A2EF-4521-833D-CFE86F89541F}"/>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6082" r="16082"/>
          <a:stretch>
            <a:fillRect/>
          </a:stretch>
        </p:blipFill>
        <p:spPr/>
      </p:pic>
    </p:spTree>
    <p:extLst>
      <p:ext uri="{BB962C8B-B14F-4D97-AF65-F5344CB8AC3E}">
        <p14:creationId xmlns:p14="http://schemas.microsoft.com/office/powerpoint/2010/main" val="256044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6D297-BA39-4250-8395-A2ABF1AB99E4}"/>
              </a:ext>
            </a:extLst>
          </p:cNvPr>
          <p:cNvSpPr>
            <a:spLocks noGrp="1"/>
          </p:cNvSpPr>
          <p:nvPr>
            <p:ph type="title"/>
          </p:nvPr>
        </p:nvSpPr>
        <p:spPr/>
        <p:txBody>
          <a:bodyPr>
            <a:normAutofit fontScale="90000"/>
          </a:bodyPr>
          <a:lstStyle/>
          <a:p>
            <a:r>
              <a:rPr lang="en-US" dirty="0"/>
              <a:t>Public Safety Facilities</a:t>
            </a:r>
          </a:p>
        </p:txBody>
      </p:sp>
      <p:sp>
        <p:nvSpPr>
          <p:cNvPr id="3" name="Content Placeholder 2">
            <a:extLst>
              <a:ext uri="{FF2B5EF4-FFF2-40B4-BE49-F238E27FC236}">
                <a16:creationId xmlns:a16="http://schemas.microsoft.com/office/drawing/2014/main" xmlns="" id="{BCE70F65-8730-461C-8580-6AE5DD8CDCFE}"/>
              </a:ext>
            </a:extLst>
          </p:cNvPr>
          <p:cNvSpPr>
            <a:spLocks noGrp="1"/>
          </p:cNvSpPr>
          <p:nvPr>
            <p:ph idx="1"/>
          </p:nvPr>
        </p:nvSpPr>
        <p:spPr>
          <a:xfrm>
            <a:off x="400049" y="1060882"/>
            <a:ext cx="4378894" cy="4245633"/>
          </a:xfrm>
        </p:spPr>
        <p:txBody>
          <a:bodyPr>
            <a:normAutofit fontScale="92500" lnSpcReduction="20000"/>
          </a:bodyPr>
          <a:lstStyle/>
          <a:p>
            <a:pPr marL="0" indent="0">
              <a:buNone/>
            </a:pPr>
            <a:r>
              <a:rPr lang="en-US" sz="2400" u="sng" dirty="0"/>
              <a:t>16 projects - $32,801,000</a:t>
            </a:r>
          </a:p>
          <a:p>
            <a:pPr marL="0" indent="0">
              <a:buNone/>
            </a:pPr>
            <a:r>
              <a:rPr lang="en-US" sz="2000" dirty="0"/>
              <a:t>Construct and design new public safety facilities.  Rehabilitate existing facilities, and security upgrades at the Jack Evans Police Headquarters and 7 Police Substations.</a:t>
            </a:r>
          </a:p>
          <a:p>
            <a:r>
              <a:rPr lang="en-US" sz="2000" dirty="0"/>
              <a:t>New Fire Station at Loop 12 and Jim Miller</a:t>
            </a:r>
          </a:p>
          <a:p>
            <a:r>
              <a:rPr lang="en-US" sz="2000" dirty="0"/>
              <a:t>Replace Fire Stations 36 and 46</a:t>
            </a:r>
          </a:p>
          <a:p>
            <a:r>
              <a:rPr lang="en-US" sz="2000" dirty="0"/>
              <a:t>Interior renovations (kitchens, showers and living quarters) at 15 Fire Stations</a:t>
            </a:r>
          </a:p>
          <a:p>
            <a:r>
              <a:rPr lang="en-US" sz="2000" dirty="0"/>
              <a:t>Waterproofing, HVAC replacement, electrical, mechanical and plumbing improvements at 12 Fire Stations</a:t>
            </a:r>
          </a:p>
          <a:p>
            <a:pPr marL="0" indent="0">
              <a:buNone/>
            </a:pPr>
            <a:r>
              <a:rPr lang="en-US" dirty="0"/>
              <a:t> </a:t>
            </a:r>
          </a:p>
        </p:txBody>
      </p:sp>
      <p:sp>
        <p:nvSpPr>
          <p:cNvPr id="4" name="Slide Number Placeholder 3">
            <a:extLst>
              <a:ext uri="{FF2B5EF4-FFF2-40B4-BE49-F238E27FC236}">
                <a16:creationId xmlns:a16="http://schemas.microsoft.com/office/drawing/2014/main" xmlns="" id="{E1FA93EA-4D79-4376-BEC0-C74FF1AAC994}"/>
              </a:ext>
            </a:extLst>
          </p:cNvPr>
          <p:cNvSpPr>
            <a:spLocks noGrp="1"/>
          </p:cNvSpPr>
          <p:nvPr>
            <p:ph type="sldNum" sz="quarter" idx="12"/>
          </p:nvPr>
        </p:nvSpPr>
        <p:spPr/>
        <p:txBody>
          <a:bodyPr/>
          <a:lstStyle/>
          <a:p>
            <a:fld id="{854B37C7-F194-489A-ABE0-63489D6B291D}" type="slidenum">
              <a:rPr lang="en-US" smtClean="0"/>
              <a:t>16</a:t>
            </a:fld>
            <a:endParaRPr lang="en-US" dirty="0"/>
          </a:p>
        </p:txBody>
      </p:sp>
      <p:sp>
        <p:nvSpPr>
          <p:cNvPr id="5" name="Content Placeholder 4">
            <a:extLst>
              <a:ext uri="{FF2B5EF4-FFF2-40B4-BE49-F238E27FC236}">
                <a16:creationId xmlns:a16="http://schemas.microsoft.com/office/drawing/2014/main" xmlns="" id="{49BC147A-8675-420C-BA91-D46925B94131}"/>
              </a:ext>
            </a:extLst>
          </p:cNvPr>
          <p:cNvSpPr>
            <a:spLocks noGrp="1"/>
          </p:cNvSpPr>
          <p:nvPr>
            <p:ph idx="13"/>
          </p:nvPr>
        </p:nvSpPr>
        <p:spPr/>
        <p:txBody>
          <a:bodyPr/>
          <a:lstStyle/>
          <a:p>
            <a:r>
              <a:rPr lang="en-US" dirty="0"/>
              <a:t>2017 Capital Bond Program </a:t>
            </a:r>
          </a:p>
          <a:p>
            <a:endParaRPr lang="en-US" dirty="0"/>
          </a:p>
        </p:txBody>
      </p:sp>
      <p:pic>
        <p:nvPicPr>
          <p:cNvPr id="14" name="Picture Placeholder 13">
            <a:extLst>
              <a:ext uri="{FF2B5EF4-FFF2-40B4-BE49-F238E27FC236}">
                <a16:creationId xmlns:a16="http://schemas.microsoft.com/office/drawing/2014/main" xmlns="" id="{5AA2F706-98A8-4790-A846-89576725225E}"/>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6079" r="16079"/>
          <a:stretch>
            <a:fillRect/>
          </a:stretch>
        </p:blipFill>
        <p:spPr/>
      </p:pic>
    </p:spTree>
    <p:extLst>
      <p:ext uri="{BB962C8B-B14F-4D97-AF65-F5344CB8AC3E}">
        <p14:creationId xmlns:p14="http://schemas.microsoft.com/office/powerpoint/2010/main" val="1895455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CA593-12FA-4440-8CE6-93988353C1ED}"/>
              </a:ext>
            </a:extLst>
          </p:cNvPr>
          <p:cNvSpPr>
            <a:spLocks noGrp="1"/>
          </p:cNvSpPr>
          <p:nvPr>
            <p:ph type="title"/>
          </p:nvPr>
        </p:nvSpPr>
        <p:spPr/>
        <p:txBody>
          <a:bodyPr>
            <a:normAutofit fontScale="90000"/>
          </a:bodyPr>
          <a:lstStyle/>
          <a:p>
            <a:r>
              <a:rPr lang="en-US" dirty="0"/>
              <a:t>City Facilities</a:t>
            </a:r>
          </a:p>
        </p:txBody>
      </p:sp>
      <p:sp>
        <p:nvSpPr>
          <p:cNvPr id="3" name="Content Placeholder 2">
            <a:extLst>
              <a:ext uri="{FF2B5EF4-FFF2-40B4-BE49-F238E27FC236}">
                <a16:creationId xmlns:a16="http://schemas.microsoft.com/office/drawing/2014/main" xmlns="" id="{A961E25A-34C1-4750-B785-0060E9DAEBB2}"/>
              </a:ext>
            </a:extLst>
          </p:cNvPr>
          <p:cNvSpPr>
            <a:spLocks noGrp="1"/>
          </p:cNvSpPr>
          <p:nvPr>
            <p:ph idx="1"/>
          </p:nvPr>
        </p:nvSpPr>
        <p:spPr/>
        <p:txBody>
          <a:bodyPr>
            <a:normAutofit fontScale="85000" lnSpcReduction="20000"/>
          </a:bodyPr>
          <a:lstStyle/>
          <a:p>
            <a:pPr marL="0" indent="0">
              <a:buNone/>
            </a:pPr>
            <a:r>
              <a:rPr lang="en-US" sz="2400" u="sng" dirty="0"/>
              <a:t>7 projects - $18,157,000</a:t>
            </a:r>
          </a:p>
          <a:p>
            <a:pPr marL="0" indent="0">
              <a:buNone/>
            </a:pPr>
            <a:r>
              <a:rPr lang="en-US" sz="2000" dirty="0"/>
              <a:t>Projects to expand and rehabilitate existing City Facilities:</a:t>
            </a:r>
          </a:p>
          <a:p>
            <a:r>
              <a:rPr lang="en-US" sz="2000" dirty="0"/>
              <a:t>New 2,000 </a:t>
            </a:r>
            <a:r>
              <a:rPr lang="en-US" sz="2000" dirty="0" err="1"/>
              <a:t>sq</a:t>
            </a:r>
            <a:r>
              <a:rPr lang="en-US" sz="2000" dirty="0"/>
              <a:t> ft. storage facility</a:t>
            </a:r>
          </a:p>
          <a:p>
            <a:r>
              <a:rPr lang="en-US" sz="2000" dirty="0"/>
              <a:t>8,000 sq. ft. expansion of West Dallas Multipurpose Center</a:t>
            </a:r>
          </a:p>
          <a:p>
            <a:r>
              <a:rPr lang="en-US" sz="2000" dirty="0"/>
              <a:t>City Hall Renovations (roof replacement, restroom upgrades to meet ADA compliance, water infiltration and replacement of electrical panels</a:t>
            </a:r>
          </a:p>
          <a:p>
            <a:r>
              <a:rPr lang="en-US" sz="2000" dirty="0"/>
              <a:t>Replacement of electrical panels at 37 facilities</a:t>
            </a:r>
          </a:p>
          <a:p>
            <a:r>
              <a:rPr lang="en-US" sz="2000" dirty="0"/>
              <a:t>Renovations to 9 City Facilities</a:t>
            </a:r>
          </a:p>
          <a:p>
            <a:r>
              <a:rPr lang="en-US" sz="2000" dirty="0"/>
              <a:t>Phase 1 Renovation of the Oak Cliff Municipal Center</a:t>
            </a:r>
            <a:endParaRPr lang="en-US" dirty="0"/>
          </a:p>
        </p:txBody>
      </p:sp>
      <p:sp>
        <p:nvSpPr>
          <p:cNvPr id="4" name="Slide Number Placeholder 3">
            <a:extLst>
              <a:ext uri="{FF2B5EF4-FFF2-40B4-BE49-F238E27FC236}">
                <a16:creationId xmlns:a16="http://schemas.microsoft.com/office/drawing/2014/main" xmlns="" id="{21459617-AE4C-4B37-B095-55AB59566033}"/>
              </a:ext>
            </a:extLst>
          </p:cNvPr>
          <p:cNvSpPr>
            <a:spLocks noGrp="1"/>
          </p:cNvSpPr>
          <p:nvPr>
            <p:ph type="sldNum" sz="quarter" idx="12"/>
          </p:nvPr>
        </p:nvSpPr>
        <p:spPr/>
        <p:txBody>
          <a:bodyPr/>
          <a:lstStyle/>
          <a:p>
            <a:fld id="{854B37C7-F194-489A-ABE0-63489D6B291D}" type="slidenum">
              <a:rPr lang="en-US" smtClean="0"/>
              <a:t>17</a:t>
            </a:fld>
            <a:endParaRPr lang="en-US" dirty="0"/>
          </a:p>
        </p:txBody>
      </p:sp>
      <p:sp>
        <p:nvSpPr>
          <p:cNvPr id="5" name="Content Placeholder 4">
            <a:extLst>
              <a:ext uri="{FF2B5EF4-FFF2-40B4-BE49-F238E27FC236}">
                <a16:creationId xmlns:a16="http://schemas.microsoft.com/office/drawing/2014/main" xmlns="" id="{BA3DA501-7F1E-4221-99A4-2748620D5829}"/>
              </a:ext>
            </a:extLst>
          </p:cNvPr>
          <p:cNvSpPr>
            <a:spLocks noGrp="1"/>
          </p:cNvSpPr>
          <p:nvPr>
            <p:ph idx="13"/>
          </p:nvPr>
        </p:nvSpPr>
        <p:spPr/>
        <p:txBody>
          <a:bodyPr/>
          <a:lstStyle/>
          <a:p>
            <a:r>
              <a:rPr lang="en-US" dirty="0"/>
              <a:t>2017 Capital Bond Program </a:t>
            </a:r>
          </a:p>
          <a:p>
            <a:endParaRPr lang="en-US" dirty="0"/>
          </a:p>
        </p:txBody>
      </p:sp>
      <p:pic>
        <p:nvPicPr>
          <p:cNvPr id="14" name="Picture Placeholder 13">
            <a:extLst>
              <a:ext uri="{FF2B5EF4-FFF2-40B4-BE49-F238E27FC236}">
                <a16:creationId xmlns:a16="http://schemas.microsoft.com/office/drawing/2014/main" xmlns="" id="{3D0298F3-E880-4EC6-BF9D-23668343AB0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062" r="16062"/>
          <a:stretch>
            <a:fillRect/>
          </a:stretch>
        </p:blipFill>
        <p:spPr/>
      </p:pic>
    </p:spTree>
    <p:extLst>
      <p:ext uri="{BB962C8B-B14F-4D97-AF65-F5344CB8AC3E}">
        <p14:creationId xmlns:p14="http://schemas.microsoft.com/office/powerpoint/2010/main" val="2808766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DDDDEB-982F-4656-8791-A5B409D72887}"/>
              </a:ext>
            </a:extLst>
          </p:cNvPr>
          <p:cNvSpPr>
            <a:spLocks noGrp="1"/>
          </p:cNvSpPr>
          <p:nvPr>
            <p:ph type="title"/>
          </p:nvPr>
        </p:nvSpPr>
        <p:spPr/>
        <p:txBody>
          <a:bodyPr>
            <a:normAutofit fontScale="90000"/>
          </a:bodyPr>
          <a:lstStyle/>
          <a:p>
            <a:r>
              <a:rPr lang="en-US" dirty="0"/>
              <a:t>Economic Development and Housing</a:t>
            </a:r>
          </a:p>
        </p:txBody>
      </p:sp>
      <p:sp>
        <p:nvSpPr>
          <p:cNvPr id="3" name="Content Placeholder 2">
            <a:extLst>
              <a:ext uri="{FF2B5EF4-FFF2-40B4-BE49-F238E27FC236}">
                <a16:creationId xmlns:a16="http://schemas.microsoft.com/office/drawing/2014/main" xmlns="" id="{EFAE83F5-ED79-463B-B6AA-EA6B0E88DAF8}"/>
              </a:ext>
            </a:extLst>
          </p:cNvPr>
          <p:cNvSpPr>
            <a:spLocks noGrp="1"/>
          </p:cNvSpPr>
          <p:nvPr>
            <p:ph idx="1"/>
          </p:nvPr>
        </p:nvSpPr>
        <p:spPr/>
        <p:txBody>
          <a:bodyPr>
            <a:normAutofit fontScale="85000" lnSpcReduction="20000"/>
          </a:bodyPr>
          <a:lstStyle/>
          <a:p>
            <a:pPr marL="0" indent="0">
              <a:buNone/>
            </a:pPr>
            <a:r>
              <a:rPr lang="en-US" u="sng" dirty="0"/>
              <a:t>$55,400,000</a:t>
            </a:r>
          </a:p>
          <a:p>
            <a:pPr marL="0" indent="0">
              <a:buNone/>
            </a:pPr>
            <a:r>
              <a:rPr lang="en-US" dirty="0"/>
              <a:t>Funding to help facilitate economic development and housing opportunities throughout the City</a:t>
            </a:r>
          </a:p>
          <a:p>
            <a:r>
              <a:rPr lang="en-US" dirty="0"/>
              <a:t>Revitalization of Commercial Corridors</a:t>
            </a:r>
          </a:p>
          <a:p>
            <a:r>
              <a:rPr lang="en-US" dirty="0" smtClean="0"/>
              <a:t>Transit </a:t>
            </a:r>
            <a:r>
              <a:rPr lang="en-US" dirty="0"/>
              <a:t>Oriented Development</a:t>
            </a:r>
          </a:p>
          <a:p>
            <a:r>
              <a:rPr lang="en-US" dirty="0"/>
              <a:t>Mixed Income Housing</a:t>
            </a:r>
          </a:p>
          <a:p>
            <a:r>
              <a:rPr lang="en-US" dirty="0"/>
              <a:t>Mixed-Use Development</a:t>
            </a:r>
          </a:p>
          <a:p>
            <a:r>
              <a:rPr lang="en-US" dirty="0"/>
              <a:t>Neighborhood Revitalization</a:t>
            </a:r>
          </a:p>
          <a:p>
            <a:pPr marL="0" indent="0">
              <a:buNone/>
            </a:pPr>
            <a:endParaRPr lang="en-US" dirty="0"/>
          </a:p>
        </p:txBody>
      </p:sp>
      <p:sp>
        <p:nvSpPr>
          <p:cNvPr id="4" name="Slide Number Placeholder 3">
            <a:extLst>
              <a:ext uri="{FF2B5EF4-FFF2-40B4-BE49-F238E27FC236}">
                <a16:creationId xmlns:a16="http://schemas.microsoft.com/office/drawing/2014/main" xmlns="" id="{D0AFBCA1-C606-4C48-B862-F452F1630615}"/>
              </a:ext>
            </a:extLst>
          </p:cNvPr>
          <p:cNvSpPr>
            <a:spLocks noGrp="1"/>
          </p:cNvSpPr>
          <p:nvPr>
            <p:ph type="sldNum" sz="quarter" idx="12"/>
          </p:nvPr>
        </p:nvSpPr>
        <p:spPr/>
        <p:txBody>
          <a:bodyPr/>
          <a:lstStyle/>
          <a:p>
            <a:fld id="{854B37C7-F194-489A-ABE0-63489D6B291D}" type="slidenum">
              <a:rPr lang="en-US" smtClean="0"/>
              <a:t>18</a:t>
            </a:fld>
            <a:endParaRPr lang="en-US" dirty="0"/>
          </a:p>
        </p:txBody>
      </p:sp>
      <p:sp>
        <p:nvSpPr>
          <p:cNvPr id="5" name="Content Placeholder 4">
            <a:extLst>
              <a:ext uri="{FF2B5EF4-FFF2-40B4-BE49-F238E27FC236}">
                <a16:creationId xmlns:a16="http://schemas.microsoft.com/office/drawing/2014/main" xmlns="" id="{3D75A4B1-09FC-48DD-9412-74D0EA8D6506}"/>
              </a:ext>
            </a:extLst>
          </p:cNvPr>
          <p:cNvSpPr>
            <a:spLocks noGrp="1"/>
          </p:cNvSpPr>
          <p:nvPr>
            <p:ph idx="13"/>
          </p:nvPr>
        </p:nvSpPr>
        <p:spPr/>
        <p:txBody>
          <a:bodyPr/>
          <a:lstStyle/>
          <a:p>
            <a:r>
              <a:rPr lang="en-US" dirty="0"/>
              <a:t>2017 Capital Bond Program </a:t>
            </a:r>
          </a:p>
          <a:p>
            <a:endParaRPr lang="en-US" dirty="0"/>
          </a:p>
        </p:txBody>
      </p:sp>
      <p:pic>
        <p:nvPicPr>
          <p:cNvPr id="8" name="Picture Placeholder 7">
            <a:extLst>
              <a:ext uri="{FF2B5EF4-FFF2-40B4-BE49-F238E27FC236}">
                <a16:creationId xmlns:a16="http://schemas.microsoft.com/office/drawing/2014/main" xmlns="" id="{42B93773-56EC-4148-BB23-74D75421731A}"/>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8124" r="18124"/>
          <a:stretch>
            <a:fillRect/>
          </a:stretch>
        </p:blipFill>
        <p:spPr>
          <a:xfrm>
            <a:off x="5378883" y="1219472"/>
            <a:ext cx="3137836" cy="3083045"/>
          </a:xfrm>
        </p:spPr>
      </p:pic>
    </p:spTree>
    <p:extLst>
      <p:ext uri="{BB962C8B-B14F-4D97-AF65-F5344CB8AC3E}">
        <p14:creationId xmlns:p14="http://schemas.microsoft.com/office/powerpoint/2010/main" val="337088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0D862B-A4CD-4CBD-944B-E5AFA192078C}"/>
              </a:ext>
            </a:extLst>
          </p:cNvPr>
          <p:cNvSpPr>
            <a:spLocks noGrp="1"/>
          </p:cNvSpPr>
          <p:nvPr>
            <p:ph type="title"/>
          </p:nvPr>
        </p:nvSpPr>
        <p:spPr/>
        <p:txBody>
          <a:bodyPr>
            <a:normAutofit fontScale="90000"/>
          </a:bodyPr>
          <a:lstStyle/>
          <a:p>
            <a:r>
              <a:rPr lang="en-US" dirty="0"/>
              <a:t>Homeless Assistance Facilities</a:t>
            </a:r>
          </a:p>
        </p:txBody>
      </p:sp>
      <p:sp>
        <p:nvSpPr>
          <p:cNvPr id="3" name="Content Placeholder 2">
            <a:extLst>
              <a:ext uri="{FF2B5EF4-FFF2-40B4-BE49-F238E27FC236}">
                <a16:creationId xmlns:a16="http://schemas.microsoft.com/office/drawing/2014/main" xmlns="" id="{BAA105C9-C72A-4E1E-B3A9-4F34875BAAD5}"/>
              </a:ext>
            </a:extLst>
          </p:cNvPr>
          <p:cNvSpPr>
            <a:spLocks noGrp="1"/>
          </p:cNvSpPr>
          <p:nvPr>
            <p:ph idx="1"/>
          </p:nvPr>
        </p:nvSpPr>
        <p:spPr/>
        <p:txBody>
          <a:bodyPr>
            <a:normAutofit fontScale="85000" lnSpcReduction="20000"/>
          </a:bodyPr>
          <a:lstStyle/>
          <a:p>
            <a:pPr marL="0" indent="0">
              <a:buNone/>
            </a:pPr>
            <a:r>
              <a:rPr lang="en-US" u="sng" dirty="0"/>
              <a:t>$20,000,000</a:t>
            </a:r>
          </a:p>
          <a:p>
            <a:pPr marL="0" indent="0">
              <a:buNone/>
            </a:pPr>
            <a:r>
              <a:rPr lang="en-US" sz="3100" dirty="0"/>
              <a:t>Funding for Permanent Supportive and Transitional Housing</a:t>
            </a:r>
          </a:p>
          <a:p>
            <a:pPr marL="285750" indent="-285750">
              <a:buClr>
                <a:schemeClr val="accent2"/>
              </a:buClr>
            </a:pPr>
            <a:r>
              <a:rPr lang="en-US" sz="2600" dirty="0"/>
              <a:t>Permanent supportive housing targeting:</a:t>
            </a:r>
          </a:p>
          <a:p>
            <a:pPr marL="742950" lvl="1" indent="-285750">
              <a:buClr>
                <a:schemeClr val="accent2"/>
              </a:buClr>
            </a:pPr>
            <a:r>
              <a:rPr lang="en-US" sz="1800" dirty="0"/>
              <a:t>Chronic homeless</a:t>
            </a:r>
          </a:p>
          <a:p>
            <a:pPr marL="742950" lvl="1" indent="-285750">
              <a:buClr>
                <a:schemeClr val="accent2"/>
              </a:buClr>
            </a:pPr>
            <a:r>
              <a:rPr lang="en-US" sz="1800" dirty="0"/>
              <a:t>0-30% area median income (AMI)</a:t>
            </a:r>
          </a:p>
          <a:p>
            <a:pPr marL="285750" indent="-285750">
              <a:buClr>
                <a:schemeClr val="accent2"/>
              </a:buClr>
            </a:pPr>
            <a:r>
              <a:rPr lang="en-US" sz="2600" dirty="0"/>
              <a:t>Rapid rehousing addressing:</a:t>
            </a:r>
          </a:p>
          <a:p>
            <a:pPr marL="742950" lvl="1" indent="-285750">
              <a:buClr>
                <a:schemeClr val="accent2"/>
              </a:buClr>
            </a:pPr>
            <a:r>
              <a:rPr lang="en-US" sz="1800" dirty="0"/>
              <a:t>Elderly and disabled</a:t>
            </a:r>
          </a:p>
          <a:p>
            <a:pPr marL="742950" lvl="1" indent="-285750">
              <a:buClr>
                <a:schemeClr val="accent2"/>
              </a:buClr>
            </a:pPr>
            <a:r>
              <a:rPr lang="en-US" sz="1800" dirty="0"/>
              <a:t>Families with children</a:t>
            </a:r>
          </a:p>
          <a:p>
            <a:pPr marL="742950" lvl="1" indent="-285750">
              <a:buClr>
                <a:schemeClr val="accent2"/>
              </a:buClr>
            </a:pPr>
            <a:r>
              <a:rPr lang="en-US" sz="1800" dirty="0"/>
              <a:t>Young adults (ages 18-24)</a:t>
            </a:r>
          </a:p>
          <a:p>
            <a:pPr marL="285750" indent="-285750">
              <a:buClr>
                <a:schemeClr val="accent2"/>
              </a:buClr>
            </a:pPr>
            <a:r>
              <a:rPr lang="en-US" sz="2400" dirty="0"/>
              <a:t>Day centers for seamless wrap-around services</a:t>
            </a:r>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xmlns="" id="{143C11E5-E2CD-40AD-915D-6D578BD6FEEB}"/>
              </a:ext>
            </a:extLst>
          </p:cNvPr>
          <p:cNvSpPr>
            <a:spLocks noGrp="1"/>
          </p:cNvSpPr>
          <p:nvPr>
            <p:ph type="sldNum" sz="quarter" idx="12"/>
          </p:nvPr>
        </p:nvSpPr>
        <p:spPr/>
        <p:txBody>
          <a:bodyPr/>
          <a:lstStyle/>
          <a:p>
            <a:fld id="{854B37C7-F194-489A-ABE0-63489D6B291D}" type="slidenum">
              <a:rPr lang="en-US" smtClean="0"/>
              <a:t>19</a:t>
            </a:fld>
            <a:endParaRPr lang="en-US" dirty="0"/>
          </a:p>
        </p:txBody>
      </p:sp>
      <p:sp>
        <p:nvSpPr>
          <p:cNvPr id="5" name="Content Placeholder 4">
            <a:extLst>
              <a:ext uri="{FF2B5EF4-FFF2-40B4-BE49-F238E27FC236}">
                <a16:creationId xmlns:a16="http://schemas.microsoft.com/office/drawing/2014/main" xmlns="" id="{BFB596AF-4887-47B5-8FFA-F149C3851791}"/>
              </a:ext>
            </a:extLst>
          </p:cNvPr>
          <p:cNvSpPr>
            <a:spLocks noGrp="1"/>
          </p:cNvSpPr>
          <p:nvPr>
            <p:ph idx="13"/>
          </p:nvPr>
        </p:nvSpPr>
        <p:spPr/>
        <p:txBody>
          <a:bodyPr/>
          <a:lstStyle/>
          <a:p>
            <a:r>
              <a:rPr lang="en-US" dirty="0"/>
              <a:t>2017 Capital Bond Program </a:t>
            </a:r>
          </a:p>
          <a:p>
            <a:endParaRPr lang="en-US" dirty="0"/>
          </a:p>
        </p:txBody>
      </p:sp>
      <p:pic>
        <p:nvPicPr>
          <p:cNvPr id="8" name="Picture Placeholder 7">
            <a:extLst>
              <a:ext uri="{FF2B5EF4-FFF2-40B4-BE49-F238E27FC236}">
                <a16:creationId xmlns:a16="http://schemas.microsoft.com/office/drawing/2014/main" xmlns="" id="{8C8A7E2C-B37A-42D7-B327-13F58065BA0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957" r="25957"/>
          <a:stretch>
            <a:fillRect/>
          </a:stretch>
        </p:blipFill>
        <p:spPr/>
      </p:pic>
    </p:spTree>
    <p:extLst>
      <p:ext uri="{BB962C8B-B14F-4D97-AF65-F5344CB8AC3E}">
        <p14:creationId xmlns:p14="http://schemas.microsoft.com/office/powerpoint/2010/main" val="146890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6923" y="2438092"/>
            <a:ext cx="7886700" cy="537242"/>
          </a:xfrm>
        </p:spPr>
        <p:txBody>
          <a:bodyPr>
            <a:normAutofit fontScale="90000"/>
          </a:bodyPr>
          <a:lstStyle/>
          <a:p>
            <a:pPr algn="ctr"/>
            <a:r>
              <a:rPr lang="en-US" dirty="0" smtClean="0"/>
              <a:t>Platinum Annual Sponsor</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235" y="256591"/>
            <a:ext cx="8307388" cy="2035802"/>
          </a:xfrm>
        </p:spPr>
      </p:pic>
      <p:sp>
        <p:nvSpPr>
          <p:cNvPr id="4" name="Slide Number Placeholder 3"/>
          <p:cNvSpPr>
            <a:spLocks noGrp="1"/>
          </p:cNvSpPr>
          <p:nvPr>
            <p:ph type="sldNum" sz="quarter" idx="12"/>
          </p:nvPr>
        </p:nvSpPr>
        <p:spPr/>
        <p:txBody>
          <a:bodyPr/>
          <a:lstStyle/>
          <a:p>
            <a:fld id="{854B37C7-F194-489A-ABE0-63489D6B291D}" type="slidenum">
              <a:rPr lang="en-US" smtClean="0"/>
              <a:t>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39" y="3305392"/>
            <a:ext cx="8457077" cy="2135412"/>
          </a:xfrm>
          <a:prstGeom prst="rect">
            <a:avLst/>
          </a:prstGeom>
        </p:spPr>
      </p:pic>
      <p:sp>
        <p:nvSpPr>
          <p:cNvPr id="8" name="TextBox 7"/>
          <p:cNvSpPr txBox="1"/>
          <p:nvPr/>
        </p:nvSpPr>
        <p:spPr>
          <a:xfrm>
            <a:off x="1877451" y="5879350"/>
            <a:ext cx="5929957" cy="646331"/>
          </a:xfrm>
          <a:prstGeom prst="rect">
            <a:avLst/>
          </a:prstGeom>
          <a:noFill/>
        </p:spPr>
        <p:txBody>
          <a:bodyPr wrap="none" rtlCol="0">
            <a:spAutoFit/>
          </a:bodyPr>
          <a:lstStyle/>
          <a:p>
            <a:pPr algn="ctr"/>
            <a:r>
              <a:rPr lang="en-US" dirty="0" smtClean="0"/>
              <a:t>Talk to CMAA Executive Director Sarah Nurse for </a:t>
            </a:r>
          </a:p>
          <a:p>
            <a:pPr algn="ctr"/>
            <a:r>
              <a:rPr lang="en-US" dirty="0" smtClean="0"/>
              <a:t>information on how your firm can be an Annual Sponsor!</a:t>
            </a:r>
            <a:endParaRPr lang="en-US" dirty="0"/>
          </a:p>
        </p:txBody>
      </p:sp>
    </p:spTree>
    <p:extLst>
      <p:ext uri="{BB962C8B-B14F-4D97-AF65-F5344CB8AC3E}">
        <p14:creationId xmlns:p14="http://schemas.microsoft.com/office/powerpoint/2010/main" val="399371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DBFDEF-A132-4A69-A6E5-A9125B3868D4}"/>
              </a:ext>
            </a:extLst>
          </p:cNvPr>
          <p:cNvSpPr>
            <a:spLocks noGrp="1"/>
          </p:cNvSpPr>
          <p:nvPr>
            <p:ph type="title"/>
          </p:nvPr>
        </p:nvSpPr>
        <p:spPr/>
        <p:txBody>
          <a:bodyPr>
            <a:normAutofit fontScale="90000"/>
          </a:bodyPr>
          <a:lstStyle/>
          <a:p>
            <a:r>
              <a:rPr lang="en-US" dirty="0"/>
              <a:t>Bond Program Highlights</a:t>
            </a:r>
          </a:p>
        </p:txBody>
      </p:sp>
      <p:sp>
        <p:nvSpPr>
          <p:cNvPr id="3" name="Content Placeholder 2">
            <a:extLst>
              <a:ext uri="{FF2B5EF4-FFF2-40B4-BE49-F238E27FC236}">
                <a16:creationId xmlns:a16="http://schemas.microsoft.com/office/drawing/2014/main" xmlns="" id="{DF2E396B-43CA-4D95-9556-F03D0A3C0D38}"/>
              </a:ext>
            </a:extLst>
          </p:cNvPr>
          <p:cNvSpPr>
            <a:spLocks noGrp="1"/>
          </p:cNvSpPr>
          <p:nvPr>
            <p:ph idx="1"/>
          </p:nvPr>
        </p:nvSpPr>
        <p:spPr/>
        <p:txBody>
          <a:bodyPr/>
          <a:lstStyle/>
          <a:p>
            <a:r>
              <a:rPr lang="en-US" dirty="0"/>
              <a:t>No Property Tax Rate Increase</a:t>
            </a:r>
          </a:p>
          <a:p>
            <a:r>
              <a:rPr lang="en-US" dirty="0"/>
              <a:t>Focus on Reconstruction and Rehabilitation</a:t>
            </a:r>
          </a:p>
          <a:p>
            <a:r>
              <a:rPr lang="en-US" dirty="0"/>
              <a:t>51% Streets and Transportation Projects</a:t>
            </a:r>
          </a:p>
          <a:p>
            <a:r>
              <a:rPr lang="en-US" dirty="0"/>
              <a:t>Over 500 Lane Miles</a:t>
            </a:r>
          </a:p>
          <a:p>
            <a:r>
              <a:rPr lang="en-US" dirty="0"/>
              <a:t>$500 Million Leveraged Outside Funding</a:t>
            </a:r>
          </a:p>
        </p:txBody>
      </p:sp>
      <p:sp>
        <p:nvSpPr>
          <p:cNvPr id="4" name="Slide Number Placeholder 3">
            <a:extLst>
              <a:ext uri="{FF2B5EF4-FFF2-40B4-BE49-F238E27FC236}">
                <a16:creationId xmlns:a16="http://schemas.microsoft.com/office/drawing/2014/main" xmlns="" id="{0AAB2C63-8E9F-4BC1-B043-6CB1E0741C8A}"/>
              </a:ext>
            </a:extLst>
          </p:cNvPr>
          <p:cNvSpPr>
            <a:spLocks noGrp="1"/>
          </p:cNvSpPr>
          <p:nvPr>
            <p:ph type="sldNum" sz="quarter" idx="12"/>
          </p:nvPr>
        </p:nvSpPr>
        <p:spPr/>
        <p:txBody>
          <a:bodyPr/>
          <a:lstStyle/>
          <a:p>
            <a:fld id="{854B37C7-F194-489A-ABE0-63489D6B291D}" type="slidenum">
              <a:rPr lang="en-US" smtClean="0"/>
              <a:t>20</a:t>
            </a:fld>
            <a:endParaRPr lang="en-US" dirty="0"/>
          </a:p>
        </p:txBody>
      </p:sp>
      <p:sp>
        <p:nvSpPr>
          <p:cNvPr id="5" name="Content Placeholder 4">
            <a:extLst>
              <a:ext uri="{FF2B5EF4-FFF2-40B4-BE49-F238E27FC236}">
                <a16:creationId xmlns:a16="http://schemas.microsoft.com/office/drawing/2014/main" xmlns="" id="{C398447D-7678-4C64-A6F4-69512E7FF64F}"/>
              </a:ext>
            </a:extLst>
          </p:cNvPr>
          <p:cNvSpPr>
            <a:spLocks noGrp="1"/>
          </p:cNvSpPr>
          <p:nvPr>
            <p:ph idx="13"/>
          </p:nvPr>
        </p:nvSpPr>
        <p:spPr/>
        <p:txBody>
          <a:bodyPr/>
          <a:lstStyle/>
          <a:p>
            <a:r>
              <a:rPr lang="en-US" dirty="0"/>
              <a:t>2017 Capital Bond Program </a:t>
            </a:r>
          </a:p>
          <a:p>
            <a:endParaRPr lang="en-US" dirty="0"/>
          </a:p>
        </p:txBody>
      </p:sp>
    </p:spTree>
    <p:extLst>
      <p:ext uri="{BB962C8B-B14F-4D97-AF65-F5344CB8AC3E}">
        <p14:creationId xmlns:p14="http://schemas.microsoft.com/office/powerpoint/2010/main" val="990223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E9AA9C-A2EE-4BC6-8DAD-B93D747D4E1C}"/>
              </a:ext>
            </a:extLst>
          </p:cNvPr>
          <p:cNvSpPr>
            <a:spLocks noGrp="1"/>
          </p:cNvSpPr>
          <p:nvPr>
            <p:ph type="title"/>
          </p:nvPr>
        </p:nvSpPr>
        <p:spPr/>
        <p:txBody>
          <a:bodyPr>
            <a:normAutofit fontScale="90000"/>
          </a:bodyPr>
          <a:lstStyle/>
          <a:p>
            <a:r>
              <a:rPr lang="en-US" dirty="0"/>
              <a:t>2017 Bond Program Delivery</a:t>
            </a:r>
          </a:p>
        </p:txBody>
      </p:sp>
      <p:sp>
        <p:nvSpPr>
          <p:cNvPr id="3" name="Content Placeholder 2">
            <a:extLst>
              <a:ext uri="{FF2B5EF4-FFF2-40B4-BE49-F238E27FC236}">
                <a16:creationId xmlns:a16="http://schemas.microsoft.com/office/drawing/2014/main" xmlns="" id="{33EC0ABB-E033-4976-9EDD-9B3F55EED5D3}"/>
              </a:ext>
            </a:extLst>
          </p:cNvPr>
          <p:cNvSpPr>
            <a:spLocks noGrp="1"/>
          </p:cNvSpPr>
          <p:nvPr>
            <p:ph idx="1"/>
          </p:nvPr>
        </p:nvSpPr>
        <p:spPr>
          <a:xfrm>
            <a:off x="400049" y="1060882"/>
            <a:ext cx="8306601" cy="3327643"/>
          </a:xfrm>
        </p:spPr>
        <p:txBody>
          <a:bodyPr/>
          <a:lstStyle/>
          <a:p>
            <a:r>
              <a:rPr lang="en-US" dirty="0"/>
              <a:t>Shovel ready projects</a:t>
            </a:r>
          </a:p>
          <a:p>
            <a:r>
              <a:rPr lang="en-US" dirty="0"/>
              <a:t>Projects currently under design </a:t>
            </a:r>
          </a:p>
          <a:p>
            <a:r>
              <a:rPr lang="en-US" dirty="0"/>
              <a:t>On-call contract delivery</a:t>
            </a:r>
          </a:p>
          <a:p>
            <a:r>
              <a:rPr lang="en-US" dirty="0"/>
              <a:t>Funding Agreements</a:t>
            </a:r>
          </a:p>
          <a:p>
            <a:r>
              <a:rPr lang="en-US" dirty="0"/>
              <a:t>Design Build projects</a:t>
            </a:r>
          </a:p>
          <a:p>
            <a:r>
              <a:rPr lang="en-US" dirty="0"/>
              <a:t>Mass Selection of Design Consultants</a:t>
            </a:r>
          </a:p>
        </p:txBody>
      </p:sp>
      <p:sp>
        <p:nvSpPr>
          <p:cNvPr id="4" name="Slide Number Placeholder 3">
            <a:extLst>
              <a:ext uri="{FF2B5EF4-FFF2-40B4-BE49-F238E27FC236}">
                <a16:creationId xmlns:a16="http://schemas.microsoft.com/office/drawing/2014/main" xmlns="" id="{5329D7F3-1B28-4120-97E2-C06FBEE77B25}"/>
              </a:ext>
            </a:extLst>
          </p:cNvPr>
          <p:cNvSpPr>
            <a:spLocks noGrp="1"/>
          </p:cNvSpPr>
          <p:nvPr>
            <p:ph type="sldNum" sz="quarter" idx="12"/>
          </p:nvPr>
        </p:nvSpPr>
        <p:spPr/>
        <p:txBody>
          <a:bodyPr/>
          <a:lstStyle/>
          <a:p>
            <a:fld id="{854B37C7-F194-489A-ABE0-63489D6B291D}" type="slidenum">
              <a:rPr lang="en-US" smtClean="0"/>
              <a:t>21</a:t>
            </a:fld>
            <a:endParaRPr lang="en-US" dirty="0"/>
          </a:p>
        </p:txBody>
      </p:sp>
      <p:sp>
        <p:nvSpPr>
          <p:cNvPr id="5" name="Content Placeholder 4">
            <a:extLst>
              <a:ext uri="{FF2B5EF4-FFF2-40B4-BE49-F238E27FC236}">
                <a16:creationId xmlns:a16="http://schemas.microsoft.com/office/drawing/2014/main" xmlns="" id="{87DF515C-3277-49ED-8499-44228DFD2438}"/>
              </a:ext>
            </a:extLst>
          </p:cNvPr>
          <p:cNvSpPr>
            <a:spLocks noGrp="1"/>
          </p:cNvSpPr>
          <p:nvPr>
            <p:ph idx="13"/>
          </p:nvPr>
        </p:nvSpPr>
        <p:spPr/>
        <p:txBody>
          <a:bodyPr/>
          <a:lstStyle/>
          <a:p>
            <a:r>
              <a:rPr lang="en-US" dirty="0"/>
              <a:t>2017 Capital Bond Program </a:t>
            </a:r>
          </a:p>
          <a:p>
            <a:endParaRPr lang="en-US" dirty="0"/>
          </a:p>
        </p:txBody>
      </p:sp>
    </p:spTree>
    <p:extLst>
      <p:ext uri="{BB962C8B-B14F-4D97-AF65-F5344CB8AC3E}">
        <p14:creationId xmlns:p14="http://schemas.microsoft.com/office/powerpoint/2010/main" val="2189715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4D68BF-1DCB-44CA-8759-39BEF6D39F88}"/>
              </a:ext>
            </a:extLst>
          </p:cNvPr>
          <p:cNvSpPr>
            <a:spLocks noGrp="1"/>
          </p:cNvSpPr>
          <p:nvPr>
            <p:ph type="title"/>
          </p:nvPr>
        </p:nvSpPr>
        <p:spPr/>
        <p:txBody>
          <a:bodyPr>
            <a:normAutofit fontScale="90000"/>
          </a:bodyPr>
          <a:lstStyle/>
          <a:p>
            <a:r>
              <a:rPr lang="en-US" dirty="0"/>
              <a:t>Next </a:t>
            </a:r>
            <a:r>
              <a:rPr lang="en-US" dirty="0" smtClean="0"/>
              <a:t>Steps</a:t>
            </a:r>
            <a:endParaRPr lang="en-US" dirty="0"/>
          </a:p>
        </p:txBody>
      </p:sp>
      <p:graphicFrame>
        <p:nvGraphicFramePr>
          <p:cNvPr id="3" name="Content Placeholder 2">
            <a:extLst>
              <a:ext uri="{FF2B5EF4-FFF2-40B4-BE49-F238E27FC236}">
                <a16:creationId xmlns:a16="http://schemas.microsoft.com/office/drawing/2014/main" xmlns="" id="{A785B820-44C3-410B-A28E-843DCC874C31}"/>
              </a:ext>
            </a:extLst>
          </p:cNvPr>
          <p:cNvGraphicFramePr>
            <a:graphicFrameLocks noGrp="1"/>
          </p:cNvGraphicFramePr>
          <p:nvPr>
            <p:ph idx="1"/>
            <p:extLst/>
          </p:nvPr>
        </p:nvGraphicFramePr>
        <p:xfrm>
          <a:off x="399261" y="1137020"/>
          <a:ext cx="8307388" cy="1252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xmlns="" id="{7830C2AD-669C-414F-8116-C1ACC8F04B2C}"/>
              </a:ext>
            </a:extLst>
          </p:cNvPr>
          <p:cNvSpPr>
            <a:spLocks noGrp="1"/>
          </p:cNvSpPr>
          <p:nvPr>
            <p:ph type="sldNum" sz="quarter" idx="12"/>
          </p:nvPr>
        </p:nvSpPr>
        <p:spPr/>
        <p:txBody>
          <a:bodyPr/>
          <a:lstStyle/>
          <a:p>
            <a:fld id="{854B37C7-F194-489A-ABE0-63489D6B291D}" type="slidenum">
              <a:rPr lang="en-US" smtClean="0"/>
              <a:pPr/>
              <a:t>22</a:t>
            </a:fld>
            <a:endParaRPr lang="en-US"/>
          </a:p>
        </p:txBody>
      </p:sp>
      <p:sp>
        <p:nvSpPr>
          <p:cNvPr id="5" name="Content Placeholder 4">
            <a:extLst>
              <a:ext uri="{FF2B5EF4-FFF2-40B4-BE49-F238E27FC236}">
                <a16:creationId xmlns:a16="http://schemas.microsoft.com/office/drawing/2014/main" xmlns="" id="{BA9C7388-F200-49BC-B4B0-E564D94AEC9F}"/>
              </a:ext>
            </a:extLst>
          </p:cNvPr>
          <p:cNvSpPr>
            <a:spLocks noGrp="1"/>
          </p:cNvSpPr>
          <p:nvPr>
            <p:ph idx="13"/>
          </p:nvPr>
        </p:nvSpPr>
        <p:spPr/>
        <p:txBody>
          <a:bodyPr/>
          <a:lstStyle/>
          <a:p>
            <a:r>
              <a:rPr lang="en-US"/>
              <a:t>2017 Capital Bond Program</a:t>
            </a:r>
            <a:endParaRPr lang="en-US" dirty="0"/>
          </a:p>
        </p:txBody>
      </p:sp>
      <p:graphicFrame>
        <p:nvGraphicFramePr>
          <p:cNvPr id="10" name="Content Placeholder 2">
            <a:extLst>
              <a:ext uri="{FF2B5EF4-FFF2-40B4-BE49-F238E27FC236}">
                <a16:creationId xmlns:a16="http://schemas.microsoft.com/office/drawing/2014/main" xmlns="" id="{783B206C-B3D8-4704-820A-4E41561D0F75}"/>
              </a:ext>
            </a:extLst>
          </p:cNvPr>
          <p:cNvGraphicFramePr>
            <a:graphicFrameLocks/>
          </p:cNvGraphicFramePr>
          <p:nvPr>
            <p:extLst/>
          </p:nvPr>
        </p:nvGraphicFramePr>
        <p:xfrm>
          <a:off x="399261" y="2598755"/>
          <a:ext cx="8307388" cy="1252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Content Placeholder 2">
            <a:extLst>
              <a:ext uri="{FF2B5EF4-FFF2-40B4-BE49-F238E27FC236}">
                <a16:creationId xmlns:a16="http://schemas.microsoft.com/office/drawing/2014/main" xmlns="" id="{E52EC572-89D8-4A15-BD93-30DBDD7863B2}"/>
              </a:ext>
            </a:extLst>
          </p:cNvPr>
          <p:cNvGraphicFramePr>
            <a:graphicFrameLocks/>
          </p:cNvGraphicFramePr>
          <p:nvPr>
            <p:extLst/>
          </p:nvPr>
        </p:nvGraphicFramePr>
        <p:xfrm>
          <a:off x="399261" y="4248579"/>
          <a:ext cx="8307388" cy="12525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Rectangle: Rounded Corners 5">
            <a:extLst>
              <a:ext uri="{FF2B5EF4-FFF2-40B4-BE49-F238E27FC236}">
                <a16:creationId xmlns:a16="http://schemas.microsoft.com/office/drawing/2014/main" xmlns="" id="{E62E2F48-D57F-4EA7-882A-9FBD0D5DD1AD}"/>
              </a:ext>
            </a:extLst>
          </p:cNvPr>
          <p:cNvSpPr/>
          <p:nvPr/>
        </p:nvSpPr>
        <p:spPr>
          <a:xfrm>
            <a:off x="399262" y="1032420"/>
            <a:ext cx="1400964" cy="28075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b="1" dirty="0"/>
              <a:t>Program Manager</a:t>
            </a:r>
          </a:p>
        </p:txBody>
      </p:sp>
      <p:sp>
        <p:nvSpPr>
          <p:cNvPr id="14" name="Rectangle: Rounded Corners 13">
            <a:extLst>
              <a:ext uri="{FF2B5EF4-FFF2-40B4-BE49-F238E27FC236}">
                <a16:creationId xmlns:a16="http://schemas.microsoft.com/office/drawing/2014/main" xmlns="" id="{6AE3B608-3722-4D58-8BDE-CDDEA5569BE6}"/>
              </a:ext>
            </a:extLst>
          </p:cNvPr>
          <p:cNvSpPr/>
          <p:nvPr/>
        </p:nvSpPr>
        <p:spPr>
          <a:xfrm>
            <a:off x="399261" y="2493633"/>
            <a:ext cx="1515263" cy="28075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b="1" dirty="0"/>
              <a:t>Design Consultant</a:t>
            </a:r>
          </a:p>
        </p:txBody>
      </p:sp>
      <p:sp>
        <p:nvSpPr>
          <p:cNvPr id="15" name="Rectangle: Rounded Corners 14">
            <a:extLst>
              <a:ext uri="{FF2B5EF4-FFF2-40B4-BE49-F238E27FC236}">
                <a16:creationId xmlns:a16="http://schemas.microsoft.com/office/drawing/2014/main" xmlns="" id="{B60EAB51-A71E-4DE5-9514-7024509BD8BD}"/>
              </a:ext>
            </a:extLst>
          </p:cNvPr>
          <p:cNvSpPr/>
          <p:nvPr/>
        </p:nvSpPr>
        <p:spPr>
          <a:xfrm>
            <a:off x="399261" y="3967821"/>
            <a:ext cx="1829589" cy="280758"/>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b="1" dirty="0"/>
              <a:t>Shovel-Ready Projects</a:t>
            </a:r>
          </a:p>
        </p:txBody>
      </p:sp>
    </p:spTree>
    <p:extLst>
      <p:ext uri="{BB962C8B-B14F-4D97-AF65-F5344CB8AC3E}">
        <p14:creationId xmlns:p14="http://schemas.microsoft.com/office/powerpoint/2010/main" val="3944647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4D68BF-1DCB-44CA-8759-39BEF6D39F88}"/>
              </a:ext>
            </a:extLst>
          </p:cNvPr>
          <p:cNvSpPr>
            <a:spLocks noGrp="1"/>
          </p:cNvSpPr>
          <p:nvPr>
            <p:ph type="title"/>
          </p:nvPr>
        </p:nvSpPr>
        <p:spPr/>
        <p:txBody>
          <a:bodyPr>
            <a:normAutofit fontScale="90000"/>
          </a:bodyPr>
          <a:lstStyle/>
          <a:p>
            <a:r>
              <a:rPr lang="en-US" dirty="0"/>
              <a:t>Bond Program Website</a:t>
            </a:r>
          </a:p>
        </p:txBody>
      </p:sp>
      <p:sp>
        <p:nvSpPr>
          <p:cNvPr id="6" name="Content Placeholder 5">
            <a:extLst>
              <a:ext uri="{FF2B5EF4-FFF2-40B4-BE49-F238E27FC236}">
                <a16:creationId xmlns:a16="http://schemas.microsoft.com/office/drawing/2014/main" xmlns="" id="{D91C8628-68DF-4496-93DC-45E6695B1A6B}"/>
              </a:ext>
            </a:extLst>
          </p:cNvPr>
          <p:cNvSpPr>
            <a:spLocks noGrp="1"/>
          </p:cNvSpPr>
          <p:nvPr>
            <p:ph idx="1"/>
          </p:nvPr>
        </p:nvSpPr>
        <p:spPr/>
        <p:txBody>
          <a:bodyPr>
            <a:normAutofit fontScale="92500" lnSpcReduction="20000"/>
          </a:bodyPr>
          <a:lstStyle/>
          <a:p>
            <a:r>
              <a:rPr lang="en-US" dirty="0"/>
              <a:t>New “dashboard” </a:t>
            </a:r>
            <a:r>
              <a:rPr lang="en-US" dirty="0">
                <a:hlinkClick r:id="rId3"/>
              </a:rPr>
              <a:t>website</a:t>
            </a:r>
            <a:r>
              <a:rPr lang="en-US" dirty="0"/>
              <a:t> will go live in late January 2018</a:t>
            </a:r>
          </a:p>
          <a:p>
            <a:pPr lvl="0"/>
            <a:r>
              <a:rPr lang="en-US" dirty="0"/>
              <a:t>Website will allow users to:</a:t>
            </a:r>
          </a:p>
          <a:p>
            <a:pPr lvl="1"/>
            <a:r>
              <a:rPr lang="en-US" dirty="0"/>
              <a:t>Track the status of projects, propositions and the Bond Program as a whole</a:t>
            </a:r>
          </a:p>
          <a:p>
            <a:pPr lvl="1"/>
            <a:r>
              <a:rPr lang="en-US" dirty="0"/>
              <a:t>Learn specifics of any project, e.g. funding, participating agencies, location and delivery department</a:t>
            </a:r>
          </a:p>
          <a:p>
            <a:pPr lvl="1"/>
            <a:r>
              <a:rPr lang="en-US" dirty="0"/>
              <a:t>Search for projects using an interactive GIS map</a:t>
            </a:r>
          </a:p>
          <a:p>
            <a:r>
              <a:rPr lang="en-US" dirty="0"/>
              <a:t>Data will be updated automatically in real time through project management database</a:t>
            </a:r>
          </a:p>
        </p:txBody>
      </p:sp>
      <p:sp>
        <p:nvSpPr>
          <p:cNvPr id="4" name="Slide Number Placeholder 3">
            <a:extLst>
              <a:ext uri="{FF2B5EF4-FFF2-40B4-BE49-F238E27FC236}">
                <a16:creationId xmlns:a16="http://schemas.microsoft.com/office/drawing/2014/main" xmlns="" id="{7830C2AD-669C-414F-8116-C1ACC8F04B2C}"/>
              </a:ext>
            </a:extLst>
          </p:cNvPr>
          <p:cNvSpPr>
            <a:spLocks noGrp="1"/>
          </p:cNvSpPr>
          <p:nvPr>
            <p:ph type="sldNum" sz="quarter" idx="12"/>
          </p:nvPr>
        </p:nvSpPr>
        <p:spPr/>
        <p:txBody>
          <a:bodyPr/>
          <a:lstStyle/>
          <a:p>
            <a:fld id="{854B37C7-F194-489A-ABE0-63489D6B291D}" type="slidenum">
              <a:rPr lang="en-US" smtClean="0"/>
              <a:pPr/>
              <a:t>23</a:t>
            </a:fld>
            <a:endParaRPr lang="en-US"/>
          </a:p>
        </p:txBody>
      </p:sp>
      <p:sp>
        <p:nvSpPr>
          <p:cNvPr id="5" name="Content Placeholder 4">
            <a:extLst>
              <a:ext uri="{FF2B5EF4-FFF2-40B4-BE49-F238E27FC236}">
                <a16:creationId xmlns:a16="http://schemas.microsoft.com/office/drawing/2014/main" xmlns="" id="{BA9C7388-F200-49BC-B4B0-E564D94AEC9F}"/>
              </a:ext>
            </a:extLst>
          </p:cNvPr>
          <p:cNvSpPr>
            <a:spLocks noGrp="1"/>
          </p:cNvSpPr>
          <p:nvPr>
            <p:ph idx="13"/>
          </p:nvPr>
        </p:nvSpPr>
        <p:spPr/>
        <p:txBody>
          <a:bodyPr/>
          <a:lstStyle/>
          <a:p>
            <a:r>
              <a:rPr lang="en-US" dirty="0"/>
              <a:t>2017 Capital Bond Program</a:t>
            </a:r>
          </a:p>
        </p:txBody>
      </p:sp>
    </p:spTree>
    <p:extLst>
      <p:ext uri="{BB962C8B-B14F-4D97-AF65-F5344CB8AC3E}">
        <p14:creationId xmlns:p14="http://schemas.microsoft.com/office/powerpoint/2010/main" val="101306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800" b="1" dirty="0">
                <a:solidFill>
                  <a:srgbClr val="063F88"/>
                </a:solidFill>
              </a:rPr>
              <a:t>Thank You</a:t>
            </a:r>
          </a:p>
          <a:p>
            <a:pPr marL="0" indent="0" algn="ctr">
              <a:buNone/>
            </a:pPr>
            <a:endParaRPr lang="en-US" sz="4800" b="1" dirty="0">
              <a:solidFill>
                <a:srgbClr val="063F88"/>
              </a:solidFill>
            </a:endParaRPr>
          </a:p>
          <a:p>
            <a:pPr marL="0" indent="0" algn="ctr">
              <a:buNone/>
            </a:pPr>
            <a:r>
              <a:rPr lang="en-US" sz="4800" b="1" dirty="0">
                <a:solidFill>
                  <a:srgbClr val="063F88"/>
                </a:solidFill>
              </a:rPr>
              <a:t>Questions/Answers</a:t>
            </a:r>
          </a:p>
        </p:txBody>
      </p:sp>
      <p:sp>
        <p:nvSpPr>
          <p:cNvPr id="5" name="Content Placeholder 4"/>
          <p:cNvSpPr>
            <a:spLocks noGrp="1"/>
          </p:cNvSpPr>
          <p:nvPr>
            <p:ph idx="13"/>
          </p:nvPr>
        </p:nvSpPr>
        <p:spPr/>
        <p:txBody>
          <a:bodyPr/>
          <a:lstStyle/>
          <a:p>
            <a:r>
              <a:rPr lang="en-US" i="1" dirty="0" smtClean="0"/>
              <a:t>2017 </a:t>
            </a:r>
            <a:r>
              <a:rPr lang="en-US" i="1" dirty="0"/>
              <a:t>Capital Bond Program</a:t>
            </a:r>
          </a:p>
          <a:p>
            <a:endParaRPr lang="en-US" dirty="0"/>
          </a:p>
        </p:txBody>
      </p:sp>
      <p:sp>
        <p:nvSpPr>
          <p:cNvPr id="6" name="Slide Number Placeholder 3"/>
          <p:cNvSpPr txBox="1">
            <a:spLocks/>
          </p:cNvSpPr>
          <p:nvPr/>
        </p:nvSpPr>
        <p:spPr>
          <a:xfrm>
            <a:off x="4966601" y="586165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4B37C7-F194-489A-ABE0-63489D6B291D}" type="slidenum">
              <a:rPr lang="en-US" b="1" smtClean="0">
                <a:solidFill>
                  <a:schemeClr val="bg1"/>
                </a:solidFill>
              </a:rPr>
              <a:pPr/>
              <a:t>24</a:t>
            </a:fld>
            <a:endParaRPr lang="en-US" b="1" dirty="0">
              <a:solidFill>
                <a:schemeClr val="bg1"/>
              </a:solidFill>
            </a:endParaRPr>
          </a:p>
        </p:txBody>
      </p:sp>
    </p:spTree>
    <p:extLst>
      <p:ext uri="{BB962C8B-B14F-4D97-AF65-F5344CB8AC3E}">
        <p14:creationId xmlns:p14="http://schemas.microsoft.com/office/powerpoint/2010/main" val="783810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79" y="236433"/>
            <a:ext cx="8996362" cy="1683807"/>
          </a:xfrm>
        </p:spPr>
        <p:txBody>
          <a:bodyPr/>
          <a:lstStyle/>
          <a:p>
            <a:r>
              <a:rPr lang="en-US" sz="4400" dirty="0"/>
              <a:t>2017 Capital Bond Program</a:t>
            </a:r>
            <a:br>
              <a:rPr lang="en-US" sz="4400" dirty="0"/>
            </a:br>
            <a:endParaRPr lang="en-US" sz="4400" dirty="0"/>
          </a:p>
        </p:txBody>
      </p:sp>
      <p:sp>
        <p:nvSpPr>
          <p:cNvPr id="4" name="Text Placeholder 3"/>
          <p:cNvSpPr>
            <a:spLocks noGrp="1"/>
          </p:cNvSpPr>
          <p:nvPr>
            <p:ph type="body" sz="quarter" idx="10"/>
          </p:nvPr>
        </p:nvSpPr>
        <p:spPr>
          <a:xfrm>
            <a:off x="259078" y="1920240"/>
            <a:ext cx="4964431" cy="1155700"/>
          </a:xfrm>
        </p:spPr>
        <p:txBody>
          <a:bodyPr>
            <a:normAutofit/>
          </a:bodyPr>
          <a:lstStyle/>
          <a:p>
            <a:r>
              <a:rPr lang="en-US" dirty="0" smtClean="0"/>
              <a:t>CMAA North Texas Chapter</a:t>
            </a:r>
            <a:endParaRPr lang="en-US" dirty="0"/>
          </a:p>
          <a:p>
            <a:r>
              <a:rPr lang="en-US" dirty="0" smtClean="0"/>
              <a:t>January 24, 2018</a:t>
            </a:r>
            <a:endParaRPr lang="en-US" dirty="0"/>
          </a:p>
        </p:txBody>
      </p:sp>
      <p:sp>
        <p:nvSpPr>
          <p:cNvPr id="5" name="Text Placeholder 3"/>
          <p:cNvSpPr txBox="1">
            <a:spLocks/>
          </p:cNvSpPr>
          <p:nvPr/>
        </p:nvSpPr>
        <p:spPr>
          <a:xfrm>
            <a:off x="259079" y="3697213"/>
            <a:ext cx="4964431" cy="115570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rgbClr val="063F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Rick </a:t>
            </a:r>
            <a:r>
              <a:rPr lang="en-US" dirty="0" err="1" smtClean="0"/>
              <a:t>Galceran</a:t>
            </a:r>
            <a:endParaRPr lang="en-US" dirty="0"/>
          </a:p>
          <a:p>
            <a:r>
              <a:rPr lang="en-US" dirty="0" smtClean="0"/>
              <a:t>Director, Public Works &amp;</a:t>
            </a:r>
          </a:p>
          <a:p>
            <a:r>
              <a:rPr lang="en-US" dirty="0" smtClean="0"/>
              <a:t>Dallas Bond Program Office</a:t>
            </a:r>
            <a:endParaRPr lang="en-US" dirty="0"/>
          </a:p>
        </p:txBody>
      </p:sp>
    </p:spTree>
    <p:extLst>
      <p:ext uri="{BB962C8B-B14F-4D97-AF65-F5344CB8AC3E}">
        <p14:creationId xmlns:p14="http://schemas.microsoft.com/office/powerpoint/2010/main" val="184224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731" y="3066584"/>
            <a:ext cx="7886700" cy="3791416"/>
          </a:xfrm>
        </p:spPr>
        <p:txBody>
          <a:bodyPr>
            <a:normAutofit/>
          </a:bodyPr>
          <a:lstStyle/>
          <a:p>
            <a:pPr algn="ctr"/>
            <a:r>
              <a:rPr lang="en-US" sz="2800" dirty="0" smtClean="0"/>
              <a:t>Young Leaders</a:t>
            </a:r>
            <a:br>
              <a:rPr lang="en-US" sz="2800" dirty="0" smtClean="0"/>
            </a:br>
            <a:r>
              <a:rPr lang="en-US" sz="2800" dirty="0" smtClean="0"/>
              <a:t>February 8, 2018</a:t>
            </a:r>
            <a:br>
              <a:rPr lang="en-US" sz="2800" dirty="0" smtClean="0"/>
            </a:br>
            <a:r>
              <a:rPr lang="en-US" sz="2800" dirty="0" smtClean="0"/>
              <a:t>Legal Draft Brewery</a:t>
            </a:r>
            <a:br>
              <a:rPr lang="en-US" sz="2800" dirty="0" smtClean="0"/>
            </a:br>
            <a:r>
              <a:rPr lang="en-US" sz="2800" dirty="0"/>
              <a:t/>
            </a:r>
            <a:br>
              <a:rPr lang="en-US" sz="2800" dirty="0"/>
            </a:br>
            <a:r>
              <a:rPr lang="en-US" sz="2800" dirty="0" smtClean="0"/>
              <a:t>February Dinner Meeting</a:t>
            </a:r>
            <a:br>
              <a:rPr lang="en-US" sz="2800" dirty="0" smtClean="0"/>
            </a:br>
            <a:r>
              <a:rPr lang="en-US" sz="2800" dirty="0" smtClean="0"/>
              <a:t>Fort Worth</a:t>
            </a:r>
            <a:br>
              <a:rPr lang="en-US" sz="2800" dirty="0" smtClean="0"/>
            </a:br>
            <a:r>
              <a:rPr lang="en-US" sz="2800" dirty="0" smtClean="0"/>
              <a:t>Details will be announced SOON!</a:t>
            </a:r>
            <a:endParaRPr lang="en-US" sz="28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084" y="286864"/>
            <a:ext cx="8307388" cy="2035802"/>
          </a:xfrm>
        </p:spPr>
      </p:pic>
      <p:sp>
        <p:nvSpPr>
          <p:cNvPr id="4" name="Slide Number Placeholder 3"/>
          <p:cNvSpPr>
            <a:spLocks noGrp="1"/>
          </p:cNvSpPr>
          <p:nvPr>
            <p:ph type="sldNum" sz="quarter" idx="12"/>
          </p:nvPr>
        </p:nvSpPr>
        <p:spPr/>
        <p:txBody>
          <a:bodyPr/>
          <a:lstStyle/>
          <a:p>
            <a:fld id="{854B37C7-F194-489A-ABE0-63489D6B291D}" type="slidenum">
              <a:rPr lang="en-US" smtClean="0"/>
              <a:t>3</a:t>
            </a:fld>
            <a:endParaRPr lang="en-US" dirty="0"/>
          </a:p>
        </p:txBody>
      </p:sp>
      <p:sp>
        <p:nvSpPr>
          <p:cNvPr id="7" name="TextBox 6"/>
          <p:cNvSpPr txBox="1"/>
          <p:nvPr/>
        </p:nvSpPr>
        <p:spPr>
          <a:xfrm>
            <a:off x="2174489" y="2325293"/>
            <a:ext cx="4799844" cy="523220"/>
          </a:xfrm>
          <a:prstGeom prst="rect">
            <a:avLst/>
          </a:prstGeom>
          <a:noFill/>
        </p:spPr>
        <p:txBody>
          <a:bodyPr wrap="square" rtlCol="0">
            <a:spAutoFit/>
          </a:bodyPr>
          <a:lstStyle/>
          <a:p>
            <a:pPr algn="ctr"/>
            <a:r>
              <a:rPr lang="en-US" sz="2800" dirty="0" smtClean="0"/>
              <a:t>UPCOMING</a:t>
            </a:r>
            <a:r>
              <a:rPr lang="en-US" dirty="0" smtClean="0"/>
              <a:t> </a:t>
            </a:r>
            <a:r>
              <a:rPr lang="en-US" sz="2800" dirty="0" smtClean="0"/>
              <a:t>EVENTS</a:t>
            </a:r>
            <a:endParaRPr lang="en-US" sz="2800" dirty="0"/>
          </a:p>
        </p:txBody>
      </p:sp>
    </p:spTree>
    <p:extLst>
      <p:ext uri="{BB962C8B-B14F-4D97-AF65-F5344CB8AC3E}">
        <p14:creationId xmlns:p14="http://schemas.microsoft.com/office/powerpoint/2010/main" val="104130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689" y="345800"/>
            <a:ext cx="8307388" cy="2035802"/>
          </a:xfrm>
        </p:spPr>
      </p:pic>
      <p:sp>
        <p:nvSpPr>
          <p:cNvPr id="10" name="TextBox 9"/>
          <p:cNvSpPr txBox="1"/>
          <p:nvPr/>
        </p:nvSpPr>
        <p:spPr>
          <a:xfrm>
            <a:off x="1285286" y="2520176"/>
            <a:ext cx="6537367" cy="584775"/>
          </a:xfrm>
          <a:prstGeom prst="rect">
            <a:avLst/>
          </a:prstGeom>
          <a:noFill/>
        </p:spPr>
        <p:txBody>
          <a:bodyPr wrap="none" rtlCol="0">
            <a:spAutoFit/>
          </a:bodyPr>
          <a:lstStyle/>
          <a:p>
            <a:pPr algn="ctr"/>
            <a:r>
              <a:rPr lang="en-US" sz="3200" dirty="0" smtClean="0"/>
              <a:t>Thank you to our Dinner Sponsors.</a:t>
            </a:r>
            <a:endParaRPr lang="en-US" sz="32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777" y="4404732"/>
            <a:ext cx="3521519" cy="79732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619" y="3434575"/>
            <a:ext cx="3539398" cy="2949498"/>
          </a:xfrm>
          <a:prstGeom prst="rect">
            <a:avLst/>
          </a:prstGeom>
        </p:spPr>
      </p:pic>
    </p:spTree>
    <p:extLst>
      <p:ext uri="{BB962C8B-B14F-4D97-AF65-F5344CB8AC3E}">
        <p14:creationId xmlns:p14="http://schemas.microsoft.com/office/powerpoint/2010/main" val="31556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79" y="236433"/>
            <a:ext cx="8996362" cy="1683807"/>
          </a:xfrm>
        </p:spPr>
        <p:txBody>
          <a:bodyPr/>
          <a:lstStyle/>
          <a:p>
            <a:r>
              <a:rPr lang="en-US" sz="4400" dirty="0"/>
              <a:t>2017 Capital Bond Program</a:t>
            </a:r>
            <a:br>
              <a:rPr lang="en-US" sz="4400" dirty="0"/>
            </a:br>
            <a:endParaRPr lang="en-US" sz="4400" dirty="0"/>
          </a:p>
        </p:txBody>
      </p:sp>
      <p:sp>
        <p:nvSpPr>
          <p:cNvPr id="4" name="Text Placeholder 3"/>
          <p:cNvSpPr>
            <a:spLocks noGrp="1"/>
          </p:cNvSpPr>
          <p:nvPr>
            <p:ph type="body" sz="quarter" idx="10"/>
          </p:nvPr>
        </p:nvSpPr>
        <p:spPr>
          <a:xfrm>
            <a:off x="259078" y="1920240"/>
            <a:ext cx="4964431" cy="1155700"/>
          </a:xfrm>
        </p:spPr>
        <p:txBody>
          <a:bodyPr>
            <a:normAutofit/>
          </a:bodyPr>
          <a:lstStyle/>
          <a:p>
            <a:r>
              <a:rPr lang="en-US" dirty="0" smtClean="0"/>
              <a:t>CMAA North Texas Chapter</a:t>
            </a:r>
            <a:endParaRPr lang="en-US" dirty="0"/>
          </a:p>
          <a:p>
            <a:r>
              <a:rPr lang="en-US" dirty="0" smtClean="0"/>
              <a:t>January 24, 2018</a:t>
            </a:r>
            <a:endParaRPr lang="en-US" dirty="0"/>
          </a:p>
        </p:txBody>
      </p:sp>
      <p:sp>
        <p:nvSpPr>
          <p:cNvPr id="5" name="Text Placeholder 3"/>
          <p:cNvSpPr txBox="1">
            <a:spLocks/>
          </p:cNvSpPr>
          <p:nvPr/>
        </p:nvSpPr>
        <p:spPr>
          <a:xfrm>
            <a:off x="259079" y="3697213"/>
            <a:ext cx="4964431" cy="115570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rgbClr val="063F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Rick </a:t>
            </a:r>
            <a:r>
              <a:rPr lang="en-US" dirty="0" err="1" smtClean="0"/>
              <a:t>Galceran</a:t>
            </a:r>
            <a:endParaRPr lang="en-US" dirty="0"/>
          </a:p>
          <a:p>
            <a:r>
              <a:rPr lang="en-US" dirty="0" smtClean="0"/>
              <a:t>Director, Public Works &amp;</a:t>
            </a:r>
          </a:p>
          <a:p>
            <a:r>
              <a:rPr lang="en-US" dirty="0" smtClean="0"/>
              <a:t>Dallas Bond Program Office</a:t>
            </a:r>
            <a:endParaRPr lang="en-US" dirty="0"/>
          </a:p>
        </p:txBody>
      </p:sp>
    </p:spTree>
    <p:extLst>
      <p:ext uri="{BB962C8B-B14F-4D97-AF65-F5344CB8AC3E}">
        <p14:creationId xmlns:p14="http://schemas.microsoft.com/office/powerpoint/2010/main" val="351355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4D68BF-1DCB-44CA-8759-39BEF6D39F88}"/>
              </a:ext>
            </a:extLst>
          </p:cNvPr>
          <p:cNvSpPr>
            <a:spLocks noGrp="1"/>
          </p:cNvSpPr>
          <p:nvPr>
            <p:ph type="title"/>
          </p:nvPr>
        </p:nvSpPr>
        <p:spPr/>
        <p:txBody>
          <a:bodyPr>
            <a:normAutofit fontScale="90000"/>
          </a:bodyPr>
          <a:lstStyle/>
          <a:p>
            <a:r>
              <a:rPr lang="en-US" dirty="0"/>
              <a:t>Overview</a:t>
            </a:r>
          </a:p>
        </p:txBody>
      </p:sp>
      <p:sp>
        <p:nvSpPr>
          <p:cNvPr id="3" name="Content Placeholder 2">
            <a:extLst>
              <a:ext uri="{FF2B5EF4-FFF2-40B4-BE49-F238E27FC236}">
                <a16:creationId xmlns:a16="http://schemas.microsoft.com/office/drawing/2014/main" xmlns="" id="{0069FE68-6D05-431D-89C2-28155FC94A8E}"/>
              </a:ext>
            </a:extLst>
          </p:cNvPr>
          <p:cNvSpPr>
            <a:spLocks noGrp="1"/>
          </p:cNvSpPr>
          <p:nvPr>
            <p:ph idx="1"/>
          </p:nvPr>
        </p:nvSpPr>
        <p:spPr/>
        <p:txBody>
          <a:bodyPr>
            <a:normAutofit/>
          </a:bodyPr>
          <a:lstStyle/>
          <a:p>
            <a:r>
              <a:rPr lang="en-US" altLang="en-US" dirty="0" smtClean="0"/>
              <a:t>What has happened so far?</a:t>
            </a:r>
            <a:endParaRPr lang="en-US" altLang="en-US" dirty="0"/>
          </a:p>
          <a:p>
            <a:r>
              <a:rPr lang="en-US" altLang="en-US" dirty="0" smtClean="0"/>
              <a:t>Bond Propositions – what citizens will get</a:t>
            </a:r>
          </a:p>
          <a:p>
            <a:r>
              <a:rPr lang="en-US" altLang="en-US" dirty="0" smtClean="0"/>
              <a:t>Priorities and Next Steps</a:t>
            </a:r>
            <a:endParaRPr lang="en-US" altLang="en-US" dirty="0"/>
          </a:p>
          <a:p>
            <a:r>
              <a:rPr lang="en-US" altLang="en-US" dirty="0" smtClean="0"/>
              <a:t>Coming Bond </a:t>
            </a:r>
            <a:r>
              <a:rPr lang="en-US" altLang="en-US" dirty="0"/>
              <a:t>Program </a:t>
            </a:r>
            <a:r>
              <a:rPr lang="en-US" altLang="en-US" dirty="0" smtClean="0"/>
              <a:t>website </a:t>
            </a:r>
            <a:endParaRPr lang="en-US" altLang="en-US" dirty="0"/>
          </a:p>
          <a:p>
            <a:r>
              <a:rPr lang="en-US" altLang="en-US" dirty="0" smtClean="0"/>
              <a:t>Questions</a:t>
            </a:r>
            <a:endParaRPr lang="en-US" altLang="en-US" dirty="0"/>
          </a:p>
        </p:txBody>
      </p:sp>
      <p:sp>
        <p:nvSpPr>
          <p:cNvPr id="4" name="Slide Number Placeholder 3">
            <a:extLst>
              <a:ext uri="{FF2B5EF4-FFF2-40B4-BE49-F238E27FC236}">
                <a16:creationId xmlns:a16="http://schemas.microsoft.com/office/drawing/2014/main" xmlns="" id="{7830C2AD-669C-414F-8116-C1ACC8F04B2C}"/>
              </a:ext>
            </a:extLst>
          </p:cNvPr>
          <p:cNvSpPr>
            <a:spLocks noGrp="1"/>
          </p:cNvSpPr>
          <p:nvPr>
            <p:ph type="sldNum" sz="quarter" idx="12"/>
          </p:nvPr>
        </p:nvSpPr>
        <p:spPr/>
        <p:txBody>
          <a:bodyPr/>
          <a:lstStyle/>
          <a:p>
            <a:fld id="{854B37C7-F194-489A-ABE0-63489D6B291D}" type="slidenum">
              <a:rPr lang="en-US" smtClean="0"/>
              <a:t>6</a:t>
            </a:fld>
            <a:endParaRPr lang="en-US"/>
          </a:p>
        </p:txBody>
      </p:sp>
      <p:sp>
        <p:nvSpPr>
          <p:cNvPr id="5" name="Content Placeholder 4">
            <a:extLst>
              <a:ext uri="{FF2B5EF4-FFF2-40B4-BE49-F238E27FC236}">
                <a16:creationId xmlns:a16="http://schemas.microsoft.com/office/drawing/2014/main" xmlns="" id="{BA9C7388-F200-49BC-B4B0-E564D94AEC9F}"/>
              </a:ext>
            </a:extLst>
          </p:cNvPr>
          <p:cNvSpPr>
            <a:spLocks noGrp="1"/>
          </p:cNvSpPr>
          <p:nvPr>
            <p:ph idx="13"/>
          </p:nvPr>
        </p:nvSpPr>
        <p:spPr/>
        <p:txBody>
          <a:bodyPr/>
          <a:lstStyle/>
          <a:p>
            <a:r>
              <a:rPr lang="en-US" dirty="0"/>
              <a:t>2017 Capital Bond Program</a:t>
            </a:r>
          </a:p>
        </p:txBody>
      </p:sp>
    </p:spTree>
    <p:extLst>
      <p:ext uri="{BB962C8B-B14F-4D97-AF65-F5344CB8AC3E}">
        <p14:creationId xmlns:p14="http://schemas.microsoft.com/office/powerpoint/2010/main" val="101056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Events Leading to Today</a:t>
            </a:r>
          </a:p>
        </p:txBody>
      </p:sp>
      <p:sp>
        <p:nvSpPr>
          <p:cNvPr id="4" name="Slide Number Placeholder 3"/>
          <p:cNvSpPr>
            <a:spLocks noGrp="1"/>
          </p:cNvSpPr>
          <p:nvPr>
            <p:ph type="sldNum" sz="quarter" idx="12"/>
          </p:nvPr>
        </p:nvSpPr>
        <p:spPr/>
        <p:txBody>
          <a:bodyPr/>
          <a:lstStyle/>
          <a:p>
            <a:fld id="{854B37C7-F194-489A-ABE0-63489D6B291D}" type="slidenum">
              <a:rPr lang="en-US" smtClean="0"/>
              <a:t>7</a:t>
            </a:fld>
            <a:endParaRPr lang="en-US" dirty="0"/>
          </a:p>
        </p:txBody>
      </p:sp>
      <p:graphicFrame>
        <p:nvGraphicFramePr>
          <p:cNvPr id="11" name="Diagram 10">
            <a:extLst>
              <a:ext uri="{FF2B5EF4-FFF2-40B4-BE49-F238E27FC236}">
                <a16:creationId xmlns:a16="http://schemas.microsoft.com/office/drawing/2014/main" xmlns="" id="{2AC144AA-89AB-4659-B3E6-E145AFA83746}"/>
              </a:ext>
            </a:extLst>
          </p:cNvPr>
          <p:cNvGraphicFramePr/>
          <p:nvPr>
            <p:extLst>
              <p:ext uri="{D42A27DB-BD31-4B8C-83A1-F6EECF244321}">
                <p14:modId xmlns:p14="http://schemas.microsoft.com/office/powerpoint/2010/main" val="2056782896"/>
              </p:ext>
            </p:extLst>
          </p:nvPr>
        </p:nvGraphicFramePr>
        <p:xfrm>
          <a:off x="1120140" y="1112022"/>
          <a:ext cx="6446520" cy="4011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11">
            <a:extLst>
              <a:ext uri="{FF2B5EF4-FFF2-40B4-BE49-F238E27FC236}">
                <a16:creationId xmlns:a16="http://schemas.microsoft.com/office/drawing/2014/main" xmlns="" id="{E542F477-0514-43B0-9949-DCEC8852A6FF}"/>
              </a:ext>
            </a:extLst>
          </p:cNvPr>
          <p:cNvSpPr>
            <a:spLocks noGrp="1"/>
          </p:cNvSpPr>
          <p:nvPr>
            <p:ph idx="13"/>
          </p:nvPr>
        </p:nvSpPr>
        <p:spPr/>
        <p:txBody>
          <a:bodyPr/>
          <a:lstStyle/>
          <a:p>
            <a:r>
              <a:rPr lang="en-US" dirty="0"/>
              <a:t>2017 Capital Bond Program </a:t>
            </a:r>
          </a:p>
          <a:p>
            <a:endParaRPr lang="en-US" dirty="0"/>
          </a:p>
        </p:txBody>
      </p:sp>
      <p:sp>
        <p:nvSpPr>
          <p:cNvPr id="3" name="TextBox 2">
            <a:extLst>
              <a:ext uri="{FF2B5EF4-FFF2-40B4-BE49-F238E27FC236}">
                <a16:creationId xmlns:a16="http://schemas.microsoft.com/office/drawing/2014/main" xmlns="" id="{27BCE2E1-5C3C-49EA-82B8-E53098CBC3EF}"/>
              </a:ext>
            </a:extLst>
          </p:cNvPr>
          <p:cNvSpPr txBox="1"/>
          <p:nvPr/>
        </p:nvSpPr>
        <p:spPr>
          <a:xfrm>
            <a:off x="1120140" y="4028173"/>
            <a:ext cx="1553630" cy="261610"/>
          </a:xfrm>
          <a:prstGeom prst="rect">
            <a:avLst/>
          </a:prstGeom>
          <a:noFill/>
        </p:spPr>
        <p:txBody>
          <a:bodyPr wrap="none" rtlCol="0">
            <a:spAutoFit/>
          </a:bodyPr>
          <a:lstStyle/>
          <a:p>
            <a:r>
              <a:rPr lang="en-US" sz="1100" b="1" dirty="0"/>
              <a:t>Oct 2016 – May 2017</a:t>
            </a:r>
          </a:p>
        </p:txBody>
      </p:sp>
      <p:sp>
        <p:nvSpPr>
          <p:cNvPr id="7" name="TextBox 6">
            <a:extLst>
              <a:ext uri="{FF2B5EF4-FFF2-40B4-BE49-F238E27FC236}">
                <a16:creationId xmlns:a16="http://schemas.microsoft.com/office/drawing/2014/main" xmlns="" id="{BD9ED753-44E8-4AC4-B534-AC457C6ADDD7}"/>
              </a:ext>
            </a:extLst>
          </p:cNvPr>
          <p:cNvSpPr txBox="1"/>
          <p:nvPr/>
        </p:nvSpPr>
        <p:spPr>
          <a:xfrm>
            <a:off x="2985583" y="4028173"/>
            <a:ext cx="1180131" cy="261610"/>
          </a:xfrm>
          <a:prstGeom prst="rect">
            <a:avLst/>
          </a:prstGeom>
          <a:noFill/>
        </p:spPr>
        <p:txBody>
          <a:bodyPr wrap="none" rtlCol="0">
            <a:spAutoFit/>
          </a:bodyPr>
          <a:lstStyle/>
          <a:p>
            <a:r>
              <a:rPr lang="en-US" sz="1100" b="1" dirty="0"/>
              <a:t>August 9, 2017</a:t>
            </a:r>
          </a:p>
        </p:txBody>
      </p:sp>
      <p:sp>
        <p:nvSpPr>
          <p:cNvPr id="8" name="TextBox 7">
            <a:extLst>
              <a:ext uri="{FF2B5EF4-FFF2-40B4-BE49-F238E27FC236}">
                <a16:creationId xmlns:a16="http://schemas.microsoft.com/office/drawing/2014/main" xmlns="" id="{DF4D44E0-2DDC-4696-851D-55F4789ED5FB}"/>
              </a:ext>
            </a:extLst>
          </p:cNvPr>
          <p:cNvSpPr txBox="1"/>
          <p:nvPr/>
        </p:nvSpPr>
        <p:spPr>
          <a:xfrm>
            <a:off x="4477527" y="4028173"/>
            <a:ext cx="1383712" cy="261610"/>
          </a:xfrm>
          <a:prstGeom prst="rect">
            <a:avLst/>
          </a:prstGeom>
          <a:noFill/>
        </p:spPr>
        <p:txBody>
          <a:bodyPr wrap="none" rtlCol="0">
            <a:spAutoFit/>
          </a:bodyPr>
          <a:lstStyle/>
          <a:p>
            <a:r>
              <a:rPr lang="en-US" sz="1100" b="1" dirty="0"/>
              <a:t>November 7, 2017</a:t>
            </a:r>
          </a:p>
        </p:txBody>
      </p:sp>
      <p:sp>
        <p:nvSpPr>
          <p:cNvPr id="9" name="TextBox 8">
            <a:extLst>
              <a:ext uri="{FF2B5EF4-FFF2-40B4-BE49-F238E27FC236}">
                <a16:creationId xmlns:a16="http://schemas.microsoft.com/office/drawing/2014/main" xmlns="" id="{24D0A21B-4BF9-4847-8B94-3D88CA073110}"/>
              </a:ext>
            </a:extLst>
          </p:cNvPr>
          <p:cNvSpPr txBox="1"/>
          <p:nvPr/>
        </p:nvSpPr>
        <p:spPr>
          <a:xfrm>
            <a:off x="6173052" y="3998699"/>
            <a:ext cx="1258678" cy="261610"/>
          </a:xfrm>
          <a:prstGeom prst="rect">
            <a:avLst/>
          </a:prstGeom>
          <a:noFill/>
        </p:spPr>
        <p:txBody>
          <a:bodyPr wrap="none" rtlCol="0">
            <a:spAutoFit/>
          </a:bodyPr>
          <a:lstStyle/>
          <a:p>
            <a:r>
              <a:rPr lang="en-US" sz="1100" b="1" dirty="0"/>
              <a:t>Nov – Dec. 2017</a:t>
            </a:r>
          </a:p>
        </p:txBody>
      </p:sp>
    </p:spTree>
    <p:extLst>
      <p:ext uri="{BB962C8B-B14F-4D97-AF65-F5344CB8AC3E}">
        <p14:creationId xmlns:p14="http://schemas.microsoft.com/office/powerpoint/2010/main" val="66768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Public Input Results</a:t>
            </a:r>
          </a:p>
        </p:txBody>
      </p:sp>
      <p:sp>
        <p:nvSpPr>
          <p:cNvPr id="3" name="Content Placeholder 2"/>
          <p:cNvSpPr>
            <a:spLocks noGrp="1"/>
          </p:cNvSpPr>
          <p:nvPr>
            <p:ph idx="1"/>
          </p:nvPr>
        </p:nvSpPr>
        <p:spPr>
          <a:xfrm>
            <a:off x="400049" y="1060882"/>
            <a:ext cx="8306602" cy="3843190"/>
          </a:xfrm>
        </p:spPr>
        <p:txBody>
          <a:bodyPr>
            <a:normAutofit/>
          </a:bodyPr>
          <a:lstStyle/>
          <a:p>
            <a:r>
              <a:rPr lang="en-US" dirty="0"/>
              <a:t>Oct 2016 - 31 Public Meetings </a:t>
            </a:r>
          </a:p>
          <a:p>
            <a:pPr lvl="1"/>
            <a:r>
              <a:rPr lang="en-US" dirty="0"/>
              <a:t>Over 1,000 online survey responses received</a:t>
            </a:r>
          </a:p>
          <a:p>
            <a:r>
              <a:rPr lang="en-US" dirty="0"/>
              <a:t>April to May 2017 - Citizens Bond Task Force</a:t>
            </a:r>
          </a:p>
          <a:p>
            <a:pPr lvl="1"/>
            <a:r>
              <a:rPr lang="en-US" dirty="0"/>
              <a:t>Assisted the City Manager and City Council review and select projects for each proposition</a:t>
            </a:r>
          </a:p>
          <a:p>
            <a:r>
              <a:rPr lang="en-US" dirty="0"/>
              <a:t>May 22- 23</a:t>
            </a:r>
            <a:r>
              <a:rPr lang="en-US" baseline="30000" dirty="0"/>
              <a:t>rd</a:t>
            </a:r>
            <a:r>
              <a:rPr lang="en-US" dirty="0"/>
              <a:t> 2017 - Citizens Bond Task Force Town Hall Meetings </a:t>
            </a:r>
          </a:p>
          <a:p>
            <a:pPr lvl="1"/>
            <a:r>
              <a:rPr lang="en-US" dirty="0"/>
              <a:t>420 Resident Comment </a:t>
            </a:r>
            <a:r>
              <a:rPr lang="en-US" dirty="0" smtClean="0"/>
              <a:t>Cards</a:t>
            </a:r>
            <a:endParaRPr lang="en-US" dirty="0"/>
          </a:p>
        </p:txBody>
      </p:sp>
      <p:sp>
        <p:nvSpPr>
          <p:cNvPr id="4" name="Slide Number Placeholder 3"/>
          <p:cNvSpPr>
            <a:spLocks noGrp="1"/>
          </p:cNvSpPr>
          <p:nvPr>
            <p:ph type="sldNum" sz="quarter" idx="12"/>
          </p:nvPr>
        </p:nvSpPr>
        <p:spPr/>
        <p:txBody>
          <a:bodyPr/>
          <a:lstStyle/>
          <a:p>
            <a:fld id="{854B37C7-F194-489A-ABE0-63489D6B291D}" type="slidenum">
              <a:rPr lang="en-US" smtClean="0"/>
              <a:t>8</a:t>
            </a:fld>
            <a:endParaRPr lang="en-US" dirty="0"/>
          </a:p>
        </p:txBody>
      </p:sp>
      <p:sp>
        <p:nvSpPr>
          <p:cNvPr id="5" name="Content Placeholder 4"/>
          <p:cNvSpPr>
            <a:spLocks noGrp="1"/>
          </p:cNvSpPr>
          <p:nvPr>
            <p:ph idx="13"/>
          </p:nvPr>
        </p:nvSpPr>
        <p:spPr/>
        <p:txBody>
          <a:bodyPr/>
          <a:lstStyle/>
          <a:p>
            <a:r>
              <a:rPr lang="en-US" dirty="0"/>
              <a:t>2017 Capital Bond Program </a:t>
            </a:r>
          </a:p>
          <a:p>
            <a:endParaRPr lang="en-US" dirty="0"/>
          </a:p>
        </p:txBody>
      </p:sp>
    </p:spTree>
    <p:extLst>
      <p:ext uri="{BB962C8B-B14F-4D97-AF65-F5344CB8AC3E}">
        <p14:creationId xmlns:p14="http://schemas.microsoft.com/office/powerpoint/2010/main" val="1112440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4800AC33-C3CA-4F64-843D-DEA80E61E2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4526" y="2956530"/>
            <a:ext cx="1828800" cy="1828800"/>
          </a:xfrm>
          <a:prstGeom prst="rect">
            <a:avLst/>
          </a:prstGeom>
        </p:spPr>
      </p:pic>
      <p:pic>
        <p:nvPicPr>
          <p:cNvPr id="6" name="Picture 5">
            <a:extLst>
              <a:ext uri="{FF2B5EF4-FFF2-40B4-BE49-F238E27FC236}">
                <a16:creationId xmlns:a16="http://schemas.microsoft.com/office/drawing/2014/main" xmlns="" id="{E8B6BE33-CA9A-4BA5-B8B6-E59CE66232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190" y="978293"/>
            <a:ext cx="1828800" cy="1828800"/>
          </a:xfrm>
          <a:prstGeom prst="rect">
            <a:avLst/>
          </a:prstGeom>
        </p:spPr>
      </p:pic>
      <p:pic>
        <p:nvPicPr>
          <p:cNvPr id="72" name="Picture 71">
            <a:extLst>
              <a:ext uri="{FF2B5EF4-FFF2-40B4-BE49-F238E27FC236}">
                <a16:creationId xmlns:a16="http://schemas.microsoft.com/office/drawing/2014/main" xmlns="" id="{8C7FF771-FA8C-4170-B725-3E8051BDE4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072" y="2886358"/>
            <a:ext cx="1828800" cy="1828800"/>
          </a:xfrm>
          <a:prstGeom prst="rect">
            <a:avLst/>
          </a:prstGeom>
        </p:spPr>
      </p:pic>
      <p:pic>
        <p:nvPicPr>
          <p:cNvPr id="70" name="Picture 69">
            <a:extLst>
              <a:ext uri="{FF2B5EF4-FFF2-40B4-BE49-F238E27FC236}">
                <a16:creationId xmlns:a16="http://schemas.microsoft.com/office/drawing/2014/main" xmlns="" id="{90A6B513-7C6C-4E7F-9908-6342DDCEB3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7852" y="3036470"/>
            <a:ext cx="1828800" cy="1828800"/>
          </a:xfrm>
          <a:prstGeom prst="rect">
            <a:avLst/>
          </a:prstGeom>
        </p:spPr>
      </p:pic>
      <p:pic>
        <p:nvPicPr>
          <p:cNvPr id="66" name="Picture 65">
            <a:extLst>
              <a:ext uri="{FF2B5EF4-FFF2-40B4-BE49-F238E27FC236}">
                <a16:creationId xmlns:a16="http://schemas.microsoft.com/office/drawing/2014/main" xmlns="" id="{D91D08E5-24C1-4190-88F1-4EC599547D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3954" y="743878"/>
            <a:ext cx="1975494" cy="1975494"/>
          </a:xfrm>
          <a:prstGeom prst="rect">
            <a:avLst/>
          </a:prstGeom>
        </p:spPr>
      </p:pic>
      <p:pic>
        <p:nvPicPr>
          <p:cNvPr id="64" name="Picture 63">
            <a:extLst>
              <a:ext uri="{FF2B5EF4-FFF2-40B4-BE49-F238E27FC236}">
                <a16:creationId xmlns:a16="http://schemas.microsoft.com/office/drawing/2014/main" xmlns="" id="{D3FCC918-96A8-4D7E-9248-FBF68EA1A9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0122" y="856241"/>
            <a:ext cx="1828800" cy="1828800"/>
          </a:xfrm>
          <a:prstGeom prst="rect">
            <a:avLst/>
          </a:prstGeom>
        </p:spPr>
      </p:pic>
      <p:pic>
        <p:nvPicPr>
          <p:cNvPr id="59" name="Picture 58">
            <a:extLst>
              <a:ext uri="{FF2B5EF4-FFF2-40B4-BE49-F238E27FC236}">
                <a16:creationId xmlns:a16="http://schemas.microsoft.com/office/drawing/2014/main" xmlns="" id="{F8B07B5D-5ECF-46A4-8C15-1102B75F59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53589" y="3057917"/>
            <a:ext cx="1484562" cy="1484562"/>
          </a:xfrm>
          <a:prstGeom prst="rect">
            <a:avLst/>
          </a:prstGeom>
        </p:spPr>
      </p:pic>
      <p:sp>
        <p:nvSpPr>
          <p:cNvPr id="2" name="Title 1">
            <a:extLst>
              <a:ext uri="{FF2B5EF4-FFF2-40B4-BE49-F238E27FC236}">
                <a16:creationId xmlns:a16="http://schemas.microsoft.com/office/drawing/2014/main" xmlns="" id="{47B90618-044E-40D6-8B41-2DF1FBAE034A}"/>
              </a:ext>
            </a:extLst>
          </p:cNvPr>
          <p:cNvSpPr>
            <a:spLocks noGrp="1"/>
          </p:cNvSpPr>
          <p:nvPr>
            <p:ph type="title"/>
          </p:nvPr>
        </p:nvSpPr>
        <p:spPr/>
        <p:txBody>
          <a:bodyPr>
            <a:normAutofit fontScale="90000"/>
          </a:bodyPr>
          <a:lstStyle/>
          <a:p>
            <a:r>
              <a:rPr lang="en-US" dirty="0"/>
              <a:t>2017-2022 Bond Program </a:t>
            </a:r>
          </a:p>
        </p:txBody>
      </p:sp>
      <p:sp>
        <p:nvSpPr>
          <p:cNvPr id="3" name="Content Placeholder 2">
            <a:extLst>
              <a:ext uri="{FF2B5EF4-FFF2-40B4-BE49-F238E27FC236}">
                <a16:creationId xmlns:a16="http://schemas.microsoft.com/office/drawing/2014/main" xmlns="" id="{4F8721C2-95EC-4A03-8323-C1EAEC61D4D2}"/>
              </a:ext>
            </a:extLst>
          </p:cNvPr>
          <p:cNvSpPr>
            <a:spLocks noGrp="1"/>
          </p:cNvSpPr>
          <p:nvPr>
            <p:ph idx="1"/>
          </p:nvPr>
        </p:nvSpPr>
        <p:spPr>
          <a:xfrm>
            <a:off x="395325" y="848026"/>
            <a:ext cx="8306601" cy="3327643"/>
          </a:xfrm>
        </p:spPr>
        <p:txBody>
          <a:bodyPr/>
          <a:lstStyle/>
          <a:p>
            <a:pPr marL="0" indent="0" algn="ctr">
              <a:buNone/>
            </a:pPr>
            <a:r>
              <a:rPr lang="en-US" dirty="0"/>
              <a:t>$1.050 Billion -  1,322 Projects</a:t>
            </a:r>
          </a:p>
        </p:txBody>
      </p:sp>
      <p:sp>
        <p:nvSpPr>
          <p:cNvPr id="4" name="Slide Number Placeholder 3">
            <a:extLst>
              <a:ext uri="{FF2B5EF4-FFF2-40B4-BE49-F238E27FC236}">
                <a16:creationId xmlns:a16="http://schemas.microsoft.com/office/drawing/2014/main" xmlns="" id="{3CDAA0DD-5ABE-4ACE-9D68-F0F30CED508D}"/>
              </a:ext>
            </a:extLst>
          </p:cNvPr>
          <p:cNvSpPr>
            <a:spLocks noGrp="1"/>
          </p:cNvSpPr>
          <p:nvPr>
            <p:ph type="sldNum" sz="quarter" idx="12"/>
          </p:nvPr>
        </p:nvSpPr>
        <p:spPr/>
        <p:txBody>
          <a:bodyPr/>
          <a:lstStyle/>
          <a:p>
            <a:fld id="{854B37C7-F194-489A-ABE0-63489D6B291D}" type="slidenum">
              <a:rPr lang="en-US" smtClean="0"/>
              <a:t>9</a:t>
            </a:fld>
            <a:endParaRPr lang="en-US" dirty="0"/>
          </a:p>
        </p:txBody>
      </p:sp>
      <p:sp>
        <p:nvSpPr>
          <p:cNvPr id="7" name="Content Placeholder 6">
            <a:extLst>
              <a:ext uri="{FF2B5EF4-FFF2-40B4-BE49-F238E27FC236}">
                <a16:creationId xmlns:a16="http://schemas.microsoft.com/office/drawing/2014/main" xmlns="" id="{8F56565B-7097-422E-8ECD-C9F0D4DAEF82}"/>
              </a:ext>
            </a:extLst>
          </p:cNvPr>
          <p:cNvSpPr>
            <a:spLocks noGrp="1"/>
          </p:cNvSpPr>
          <p:nvPr>
            <p:ph idx="13"/>
          </p:nvPr>
        </p:nvSpPr>
        <p:spPr/>
        <p:txBody>
          <a:bodyPr/>
          <a:lstStyle/>
          <a:p>
            <a:r>
              <a:rPr lang="en-US" dirty="0"/>
              <a:t>2017 Capital Bond Program </a:t>
            </a:r>
          </a:p>
        </p:txBody>
      </p:sp>
      <p:sp>
        <p:nvSpPr>
          <p:cNvPr id="9" name="Flowchart: Alternate Process 8">
            <a:extLst>
              <a:ext uri="{FF2B5EF4-FFF2-40B4-BE49-F238E27FC236}">
                <a16:creationId xmlns:a16="http://schemas.microsoft.com/office/drawing/2014/main" xmlns="" id="{67B4A92F-C78A-4169-95E1-6683E946746B}"/>
              </a:ext>
            </a:extLst>
          </p:cNvPr>
          <p:cNvSpPr/>
          <p:nvPr/>
        </p:nvSpPr>
        <p:spPr>
          <a:xfrm>
            <a:off x="1605572" y="3410666"/>
            <a:ext cx="1180133" cy="162138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lowchart: Alternate Process 9">
            <a:extLst>
              <a:ext uri="{FF2B5EF4-FFF2-40B4-BE49-F238E27FC236}">
                <a16:creationId xmlns:a16="http://schemas.microsoft.com/office/drawing/2014/main" xmlns="" id="{1E557774-FB9B-4879-9EF0-90D8DA87F131}"/>
              </a:ext>
            </a:extLst>
          </p:cNvPr>
          <p:cNvSpPr/>
          <p:nvPr/>
        </p:nvSpPr>
        <p:spPr>
          <a:xfrm>
            <a:off x="1605572" y="1374251"/>
            <a:ext cx="1180133" cy="1669936"/>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a:extLst>
              <a:ext uri="{FF2B5EF4-FFF2-40B4-BE49-F238E27FC236}">
                <a16:creationId xmlns:a16="http://schemas.microsoft.com/office/drawing/2014/main" xmlns="" id="{373A1C75-6DDE-40B6-831B-F18E3B0D7B4D}"/>
              </a:ext>
            </a:extLst>
          </p:cNvPr>
          <p:cNvSpPr/>
          <p:nvPr/>
        </p:nvSpPr>
        <p:spPr>
          <a:xfrm>
            <a:off x="2846454" y="1372661"/>
            <a:ext cx="1177972" cy="1671525"/>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Alternate Process 11">
            <a:extLst>
              <a:ext uri="{FF2B5EF4-FFF2-40B4-BE49-F238E27FC236}">
                <a16:creationId xmlns:a16="http://schemas.microsoft.com/office/drawing/2014/main" xmlns="" id="{FA4FE8D7-EFB7-4CC0-B552-0362B62AF90F}"/>
              </a:ext>
            </a:extLst>
          </p:cNvPr>
          <p:cNvSpPr/>
          <p:nvPr/>
        </p:nvSpPr>
        <p:spPr>
          <a:xfrm>
            <a:off x="4127360" y="1372661"/>
            <a:ext cx="1124683" cy="165131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Alternate Process 12">
            <a:extLst>
              <a:ext uri="{FF2B5EF4-FFF2-40B4-BE49-F238E27FC236}">
                <a16:creationId xmlns:a16="http://schemas.microsoft.com/office/drawing/2014/main" xmlns="" id="{DB3D328A-0CA1-464F-98FD-7329602105FC}"/>
              </a:ext>
            </a:extLst>
          </p:cNvPr>
          <p:cNvSpPr/>
          <p:nvPr/>
        </p:nvSpPr>
        <p:spPr>
          <a:xfrm>
            <a:off x="5354977" y="1385743"/>
            <a:ext cx="1172249" cy="1658443"/>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Alternate Process 13">
            <a:extLst>
              <a:ext uri="{FF2B5EF4-FFF2-40B4-BE49-F238E27FC236}">
                <a16:creationId xmlns:a16="http://schemas.microsoft.com/office/drawing/2014/main" xmlns="" id="{F6B90967-7B49-4BDB-B024-15477E4D319F}"/>
              </a:ext>
            </a:extLst>
          </p:cNvPr>
          <p:cNvSpPr/>
          <p:nvPr/>
        </p:nvSpPr>
        <p:spPr>
          <a:xfrm>
            <a:off x="6636176" y="1359846"/>
            <a:ext cx="1237001" cy="1690121"/>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5FC5E0CB-B190-47A8-88C1-0CAC2C8B0A77}"/>
              </a:ext>
            </a:extLst>
          </p:cNvPr>
          <p:cNvSpPr txBox="1"/>
          <p:nvPr/>
        </p:nvSpPr>
        <p:spPr>
          <a:xfrm>
            <a:off x="1721772" y="2695754"/>
            <a:ext cx="1079142" cy="307777"/>
          </a:xfrm>
          <a:prstGeom prst="rect">
            <a:avLst/>
          </a:prstGeom>
          <a:noFill/>
        </p:spPr>
        <p:txBody>
          <a:bodyPr wrap="none" rtlCol="0">
            <a:spAutoFit/>
          </a:bodyPr>
          <a:lstStyle/>
          <a:p>
            <a:r>
              <a:rPr lang="en-US" sz="1400" dirty="0"/>
              <a:t>$533.981M</a:t>
            </a:r>
          </a:p>
        </p:txBody>
      </p:sp>
      <p:sp>
        <p:nvSpPr>
          <p:cNvPr id="18" name="TextBox 17">
            <a:extLst>
              <a:ext uri="{FF2B5EF4-FFF2-40B4-BE49-F238E27FC236}">
                <a16:creationId xmlns:a16="http://schemas.microsoft.com/office/drawing/2014/main" xmlns="" id="{61CB2A19-D1EC-4409-BA86-ABE5F0F099C1}"/>
              </a:ext>
            </a:extLst>
          </p:cNvPr>
          <p:cNvSpPr txBox="1"/>
          <p:nvPr/>
        </p:nvSpPr>
        <p:spPr>
          <a:xfrm>
            <a:off x="1874878" y="2230446"/>
            <a:ext cx="752129" cy="523220"/>
          </a:xfrm>
          <a:prstGeom prst="rect">
            <a:avLst/>
          </a:prstGeom>
          <a:noFill/>
        </p:spPr>
        <p:txBody>
          <a:bodyPr wrap="none" rtlCol="0">
            <a:spAutoFit/>
          </a:bodyPr>
          <a:lstStyle/>
          <a:p>
            <a:r>
              <a:rPr lang="en-US" sz="1400" dirty="0"/>
              <a:t>Prop A</a:t>
            </a:r>
          </a:p>
          <a:p>
            <a:r>
              <a:rPr lang="en-US" sz="1400" dirty="0"/>
              <a:t>Streets</a:t>
            </a:r>
            <a:endParaRPr lang="en-US" dirty="0"/>
          </a:p>
        </p:txBody>
      </p:sp>
      <p:sp>
        <p:nvSpPr>
          <p:cNvPr id="19" name="TextBox 18">
            <a:extLst>
              <a:ext uri="{FF2B5EF4-FFF2-40B4-BE49-F238E27FC236}">
                <a16:creationId xmlns:a16="http://schemas.microsoft.com/office/drawing/2014/main" xmlns="" id="{7863B900-AE9E-4F90-B7D8-D3769D49AFF9}"/>
              </a:ext>
            </a:extLst>
          </p:cNvPr>
          <p:cNvSpPr txBox="1"/>
          <p:nvPr/>
        </p:nvSpPr>
        <p:spPr>
          <a:xfrm>
            <a:off x="2881631" y="2716194"/>
            <a:ext cx="1079142" cy="307777"/>
          </a:xfrm>
          <a:prstGeom prst="rect">
            <a:avLst/>
          </a:prstGeom>
          <a:noFill/>
        </p:spPr>
        <p:txBody>
          <a:bodyPr wrap="none" rtlCol="0">
            <a:spAutoFit/>
          </a:bodyPr>
          <a:lstStyle/>
          <a:p>
            <a:r>
              <a:rPr lang="en-US" sz="1400" dirty="0"/>
              <a:t>$261.807M</a:t>
            </a:r>
          </a:p>
        </p:txBody>
      </p:sp>
      <p:sp>
        <p:nvSpPr>
          <p:cNvPr id="20" name="TextBox 19">
            <a:extLst>
              <a:ext uri="{FF2B5EF4-FFF2-40B4-BE49-F238E27FC236}">
                <a16:creationId xmlns:a16="http://schemas.microsoft.com/office/drawing/2014/main" xmlns="" id="{4FBBABBA-9165-4AFA-B805-8D17ACFF9B3C}"/>
              </a:ext>
            </a:extLst>
          </p:cNvPr>
          <p:cNvSpPr txBox="1"/>
          <p:nvPr/>
        </p:nvSpPr>
        <p:spPr>
          <a:xfrm>
            <a:off x="2825587" y="2269464"/>
            <a:ext cx="1301773" cy="523220"/>
          </a:xfrm>
          <a:prstGeom prst="rect">
            <a:avLst/>
          </a:prstGeom>
          <a:noFill/>
        </p:spPr>
        <p:txBody>
          <a:bodyPr wrap="square" rtlCol="0">
            <a:spAutoFit/>
          </a:bodyPr>
          <a:lstStyle/>
          <a:p>
            <a:pPr algn="ctr"/>
            <a:r>
              <a:rPr lang="en-US" sz="1400" dirty="0"/>
              <a:t>Prop B</a:t>
            </a:r>
          </a:p>
          <a:p>
            <a:pPr algn="ctr"/>
            <a:r>
              <a:rPr lang="en-US" sz="1400" dirty="0"/>
              <a:t>Parks </a:t>
            </a:r>
            <a:endParaRPr lang="en-US" dirty="0"/>
          </a:p>
        </p:txBody>
      </p:sp>
      <p:sp>
        <p:nvSpPr>
          <p:cNvPr id="23" name="TextBox 22">
            <a:extLst>
              <a:ext uri="{FF2B5EF4-FFF2-40B4-BE49-F238E27FC236}">
                <a16:creationId xmlns:a16="http://schemas.microsoft.com/office/drawing/2014/main" xmlns="" id="{5F130511-85DC-44D2-AC44-4A4177AA5967}"/>
              </a:ext>
            </a:extLst>
          </p:cNvPr>
          <p:cNvSpPr txBox="1"/>
          <p:nvPr/>
        </p:nvSpPr>
        <p:spPr>
          <a:xfrm>
            <a:off x="4239334" y="2259336"/>
            <a:ext cx="910827" cy="523220"/>
          </a:xfrm>
          <a:prstGeom prst="rect">
            <a:avLst/>
          </a:prstGeom>
          <a:noFill/>
        </p:spPr>
        <p:txBody>
          <a:bodyPr wrap="none" rtlCol="0">
            <a:spAutoFit/>
          </a:bodyPr>
          <a:lstStyle/>
          <a:p>
            <a:pPr algn="ctr"/>
            <a:r>
              <a:rPr lang="en-US" sz="1400" dirty="0"/>
              <a:t>Prop C</a:t>
            </a:r>
          </a:p>
          <a:p>
            <a:pPr algn="ctr"/>
            <a:r>
              <a:rPr lang="en-US" sz="1400" dirty="0"/>
              <a:t>Fair Park</a:t>
            </a:r>
          </a:p>
        </p:txBody>
      </p:sp>
      <p:sp>
        <p:nvSpPr>
          <p:cNvPr id="24" name="TextBox 23">
            <a:extLst>
              <a:ext uri="{FF2B5EF4-FFF2-40B4-BE49-F238E27FC236}">
                <a16:creationId xmlns:a16="http://schemas.microsoft.com/office/drawing/2014/main" xmlns="" id="{B0D4FCD9-7566-4A13-A634-434F683ED34C}"/>
              </a:ext>
            </a:extLst>
          </p:cNvPr>
          <p:cNvSpPr txBox="1"/>
          <p:nvPr/>
        </p:nvSpPr>
        <p:spPr>
          <a:xfrm>
            <a:off x="5597065" y="2266980"/>
            <a:ext cx="742511" cy="523220"/>
          </a:xfrm>
          <a:prstGeom prst="rect">
            <a:avLst/>
          </a:prstGeom>
          <a:noFill/>
        </p:spPr>
        <p:txBody>
          <a:bodyPr wrap="none" rtlCol="0">
            <a:spAutoFit/>
          </a:bodyPr>
          <a:lstStyle/>
          <a:p>
            <a:pPr algn="ctr"/>
            <a:r>
              <a:rPr lang="en-US" sz="1400" dirty="0"/>
              <a:t>Prop D</a:t>
            </a:r>
          </a:p>
          <a:p>
            <a:pPr algn="ctr"/>
            <a:r>
              <a:rPr lang="en-US" sz="1400" dirty="0"/>
              <a:t>Flood</a:t>
            </a:r>
            <a:endParaRPr lang="en-US" dirty="0"/>
          </a:p>
        </p:txBody>
      </p:sp>
      <p:sp>
        <p:nvSpPr>
          <p:cNvPr id="25" name="TextBox 24">
            <a:extLst>
              <a:ext uri="{FF2B5EF4-FFF2-40B4-BE49-F238E27FC236}">
                <a16:creationId xmlns:a16="http://schemas.microsoft.com/office/drawing/2014/main" xmlns="" id="{3A26C8B7-7ED4-43A1-A519-51B62C069A9B}"/>
              </a:ext>
            </a:extLst>
          </p:cNvPr>
          <p:cNvSpPr txBox="1"/>
          <p:nvPr/>
        </p:nvSpPr>
        <p:spPr>
          <a:xfrm>
            <a:off x="6787800" y="2250237"/>
            <a:ext cx="870751" cy="523220"/>
          </a:xfrm>
          <a:prstGeom prst="rect">
            <a:avLst/>
          </a:prstGeom>
          <a:noFill/>
        </p:spPr>
        <p:txBody>
          <a:bodyPr wrap="none" rtlCol="0">
            <a:spAutoFit/>
          </a:bodyPr>
          <a:lstStyle/>
          <a:p>
            <a:pPr algn="ctr"/>
            <a:r>
              <a:rPr lang="en-US" sz="1400" dirty="0"/>
              <a:t>Prop E</a:t>
            </a:r>
          </a:p>
          <a:p>
            <a:pPr algn="ctr"/>
            <a:r>
              <a:rPr lang="en-US" sz="1400" dirty="0"/>
              <a:t>Libraries</a:t>
            </a:r>
          </a:p>
        </p:txBody>
      </p:sp>
      <p:sp>
        <p:nvSpPr>
          <p:cNvPr id="26" name="TextBox 25">
            <a:extLst>
              <a:ext uri="{FF2B5EF4-FFF2-40B4-BE49-F238E27FC236}">
                <a16:creationId xmlns:a16="http://schemas.microsoft.com/office/drawing/2014/main" xmlns="" id="{AFF63ED7-793C-41A7-85D4-CF8EEA26003C}"/>
              </a:ext>
            </a:extLst>
          </p:cNvPr>
          <p:cNvSpPr txBox="1"/>
          <p:nvPr/>
        </p:nvSpPr>
        <p:spPr>
          <a:xfrm>
            <a:off x="1546582" y="3057917"/>
            <a:ext cx="1279517" cy="307777"/>
          </a:xfrm>
          <a:prstGeom prst="rect">
            <a:avLst/>
          </a:prstGeom>
          <a:noFill/>
        </p:spPr>
        <p:txBody>
          <a:bodyPr wrap="none" rtlCol="0">
            <a:spAutoFit/>
          </a:bodyPr>
          <a:lstStyle/>
          <a:p>
            <a:r>
              <a:rPr lang="en-US" sz="1400" dirty="0"/>
              <a:t>1027 Projects</a:t>
            </a:r>
          </a:p>
        </p:txBody>
      </p:sp>
      <p:sp>
        <p:nvSpPr>
          <p:cNvPr id="27" name="TextBox 26">
            <a:extLst>
              <a:ext uri="{FF2B5EF4-FFF2-40B4-BE49-F238E27FC236}">
                <a16:creationId xmlns:a16="http://schemas.microsoft.com/office/drawing/2014/main" xmlns="" id="{38C253F4-B238-462C-A1D0-DDF699214797}"/>
              </a:ext>
            </a:extLst>
          </p:cNvPr>
          <p:cNvSpPr txBox="1"/>
          <p:nvPr/>
        </p:nvSpPr>
        <p:spPr>
          <a:xfrm>
            <a:off x="2800914" y="3064831"/>
            <a:ext cx="1180131" cy="307777"/>
          </a:xfrm>
          <a:prstGeom prst="rect">
            <a:avLst/>
          </a:prstGeom>
          <a:noFill/>
        </p:spPr>
        <p:txBody>
          <a:bodyPr wrap="none" rtlCol="0">
            <a:spAutoFit/>
          </a:bodyPr>
          <a:lstStyle/>
          <a:p>
            <a:r>
              <a:rPr lang="en-US" sz="1400" dirty="0"/>
              <a:t>163 Projects</a:t>
            </a:r>
          </a:p>
        </p:txBody>
      </p:sp>
      <p:sp>
        <p:nvSpPr>
          <p:cNvPr id="32" name="TextBox 31">
            <a:extLst>
              <a:ext uri="{FF2B5EF4-FFF2-40B4-BE49-F238E27FC236}">
                <a16:creationId xmlns:a16="http://schemas.microsoft.com/office/drawing/2014/main" xmlns="" id="{4559E1D4-8286-48A4-A466-91C86AE0E056}"/>
              </a:ext>
            </a:extLst>
          </p:cNvPr>
          <p:cNvSpPr txBox="1"/>
          <p:nvPr/>
        </p:nvSpPr>
        <p:spPr>
          <a:xfrm>
            <a:off x="4378603" y="2716193"/>
            <a:ext cx="631904" cy="307777"/>
          </a:xfrm>
          <a:prstGeom prst="rect">
            <a:avLst/>
          </a:prstGeom>
          <a:noFill/>
        </p:spPr>
        <p:txBody>
          <a:bodyPr wrap="none" rtlCol="0">
            <a:spAutoFit/>
          </a:bodyPr>
          <a:lstStyle/>
          <a:p>
            <a:r>
              <a:rPr lang="en-US" sz="1400" dirty="0"/>
              <a:t>$50M</a:t>
            </a:r>
          </a:p>
        </p:txBody>
      </p:sp>
      <p:sp>
        <p:nvSpPr>
          <p:cNvPr id="33" name="TextBox 32">
            <a:extLst>
              <a:ext uri="{FF2B5EF4-FFF2-40B4-BE49-F238E27FC236}">
                <a16:creationId xmlns:a16="http://schemas.microsoft.com/office/drawing/2014/main" xmlns="" id="{2CEE2811-7510-45D6-AC63-A7A35AB5369D}"/>
              </a:ext>
            </a:extLst>
          </p:cNvPr>
          <p:cNvSpPr txBox="1"/>
          <p:nvPr/>
        </p:nvSpPr>
        <p:spPr>
          <a:xfrm>
            <a:off x="4161350" y="3078614"/>
            <a:ext cx="1080745" cy="307777"/>
          </a:xfrm>
          <a:prstGeom prst="rect">
            <a:avLst/>
          </a:prstGeom>
          <a:noFill/>
        </p:spPr>
        <p:txBody>
          <a:bodyPr wrap="none" rtlCol="0">
            <a:spAutoFit/>
          </a:bodyPr>
          <a:lstStyle/>
          <a:p>
            <a:r>
              <a:rPr lang="en-US" sz="1400" dirty="0"/>
              <a:t>12 Projects</a:t>
            </a:r>
          </a:p>
        </p:txBody>
      </p:sp>
      <p:sp>
        <p:nvSpPr>
          <p:cNvPr id="34" name="TextBox 33">
            <a:extLst>
              <a:ext uri="{FF2B5EF4-FFF2-40B4-BE49-F238E27FC236}">
                <a16:creationId xmlns:a16="http://schemas.microsoft.com/office/drawing/2014/main" xmlns="" id="{C9658818-7B4A-43E5-B29B-E025B86CD906}"/>
              </a:ext>
            </a:extLst>
          </p:cNvPr>
          <p:cNvSpPr txBox="1"/>
          <p:nvPr/>
        </p:nvSpPr>
        <p:spPr>
          <a:xfrm>
            <a:off x="5396253" y="3102889"/>
            <a:ext cx="1080745" cy="307777"/>
          </a:xfrm>
          <a:prstGeom prst="rect">
            <a:avLst/>
          </a:prstGeom>
          <a:noFill/>
        </p:spPr>
        <p:txBody>
          <a:bodyPr wrap="none" rtlCol="0">
            <a:spAutoFit/>
          </a:bodyPr>
          <a:lstStyle/>
          <a:p>
            <a:r>
              <a:rPr lang="en-US" sz="1400" dirty="0"/>
              <a:t>85 Projects</a:t>
            </a:r>
          </a:p>
        </p:txBody>
      </p:sp>
      <p:sp>
        <p:nvSpPr>
          <p:cNvPr id="35" name="TextBox 34">
            <a:extLst>
              <a:ext uri="{FF2B5EF4-FFF2-40B4-BE49-F238E27FC236}">
                <a16:creationId xmlns:a16="http://schemas.microsoft.com/office/drawing/2014/main" xmlns="" id="{239150A3-547B-4785-8064-767F0DDD8432}"/>
              </a:ext>
            </a:extLst>
          </p:cNvPr>
          <p:cNvSpPr txBox="1"/>
          <p:nvPr/>
        </p:nvSpPr>
        <p:spPr>
          <a:xfrm>
            <a:off x="6666325" y="3119270"/>
            <a:ext cx="981359" cy="307777"/>
          </a:xfrm>
          <a:prstGeom prst="rect">
            <a:avLst/>
          </a:prstGeom>
          <a:noFill/>
        </p:spPr>
        <p:txBody>
          <a:bodyPr wrap="none" rtlCol="0">
            <a:spAutoFit/>
          </a:bodyPr>
          <a:lstStyle/>
          <a:p>
            <a:r>
              <a:rPr lang="en-US" sz="1400" dirty="0"/>
              <a:t>3 Projects</a:t>
            </a:r>
          </a:p>
        </p:txBody>
      </p:sp>
      <p:sp>
        <p:nvSpPr>
          <p:cNvPr id="36" name="TextBox 35">
            <a:extLst>
              <a:ext uri="{FF2B5EF4-FFF2-40B4-BE49-F238E27FC236}">
                <a16:creationId xmlns:a16="http://schemas.microsoft.com/office/drawing/2014/main" xmlns="" id="{D5A47E7D-2E27-45E3-8D77-5A89E9C994B7}"/>
              </a:ext>
            </a:extLst>
          </p:cNvPr>
          <p:cNvSpPr txBox="1"/>
          <p:nvPr/>
        </p:nvSpPr>
        <p:spPr>
          <a:xfrm>
            <a:off x="5543930" y="2723894"/>
            <a:ext cx="880369" cy="307777"/>
          </a:xfrm>
          <a:prstGeom prst="rect">
            <a:avLst/>
          </a:prstGeom>
          <a:noFill/>
        </p:spPr>
        <p:txBody>
          <a:bodyPr wrap="none" rtlCol="0">
            <a:spAutoFit/>
          </a:bodyPr>
          <a:lstStyle/>
          <a:p>
            <a:r>
              <a:rPr lang="en-US" sz="1400" dirty="0"/>
              <a:t>$48.75M</a:t>
            </a:r>
          </a:p>
        </p:txBody>
      </p:sp>
      <p:sp>
        <p:nvSpPr>
          <p:cNvPr id="37" name="TextBox 36">
            <a:extLst>
              <a:ext uri="{FF2B5EF4-FFF2-40B4-BE49-F238E27FC236}">
                <a16:creationId xmlns:a16="http://schemas.microsoft.com/office/drawing/2014/main" xmlns="" id="{8F6DC288-E5C7-4877-A6D3-2F2E2669F7FA}"/>
              </a:ext>
            </a:extLst>
          </p:cNvPr>
          <p:cNvSpPr txBox="1"/>
          <p:nvPr/>
        </p:nvSpPr>
        <p:spPr>
          <a:xfrm>
            <a:off x="6695860" y="2732071"/>
            <a:ext cx="979755" cy="307777"/>
          </a:xfrm>
          <a:prstGeom prst="rect">
            <a:avLst/>
          </a:prstGeom>
          <a:noFill/>
        </p:spPr>
        <p:txBody>
          <a:bodyPr wrap="none" rtlCol="0">
            <a:spAutoFit/>
          </a:bodyPr>
          <a:lstStyle/>
          <a:p>
            <a:r>
              <a:rPr lang="en-US" sz="1400" dirty="0"/>
              <a:t>$15.589M</a:t>
            </a:r>
          </a:p>
        </p:txBody>
      </p:sp>
      <p:sp>
        <p:nvSpPr>
          <p:cNvPr id="40" name="Flowchart: Alternate Process 39">
            <a:extLst>
              <a:ext uri="{FF2B5EF4-FFF2-40B4-BE49-F238E27FC236}">
                <a16:creationId xmlns:a16="http://schemas.microsoft.com/office/drawing/2014/main" xmlns="" id="{14B7E107-0EBA-4C2F-93E0-843A71B10A1F}"/>
              </a:ext>
            </a:extLst>
          </p:cNvPr>
          <p:cNvSpPr/>
          <p:nvPr/>
        </p:nvSpPr>
        <p:spPr>
          <a:xfrm>
            <a:off x="2901928" y="3421780"/>
            <a:ext cx="1180133" cy="162138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lowchart: Alternate Process 40">
            <a:extLst>
              <a:ext uri="{FF2B5EF4-FFF2-40B4-BE49-F238E27FC236}">
                <a16:creationId xmlns:a16="http://schemas.microsoft.com/office/drawing/2014/main" xmlns="" id="{CC41ED7A-50EE-4F58-889B-CC94F3040A18}"/>
              </a:ext>
            </a:extLst>
          </p:cNvPr>
          <p:cNvSpPr/>
          <p:nvPr/>
        </p:nvSpPr>
        <p:spPr>
          <a:xfrm>
            <a:off x="4204490" y="3403003"/>
            <a:ext cx="1180133" cy="162138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lowchart: Alternate Process 41">
            <a:extLst>
              <a:ext uri="{FF2B5EF4-FFF2-40B4-BE49-F238E27FC236}">
                <a16:creationId xmlns:a16="http://schemas.microsoft.com/office/drawing/2014/main" xmlns="" id="{DD801789-2B69-4B93-BA1A-96229B73B04F}"/>
              </a:ext>
            </a:extLst>
          </p:cNvPr>
          <p:cNvSpPr/>
          <p:nvPr/>
        </p:nvSpPr>
        <p:spPr>
          <a:xfrm>
            <a:off x="5464387" y="3418239"/>
            <a:ext cx="1180133" cy="162138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lowchart: Alternate Process 42">
            <a:extLst>
              <a:ext uri="{FF2B5EF4-FFF2-40B4-BE49-F238E27FC236}">
                <a16:creationId xmlns:a16="http://schemas.microsoft.com/office/drawing/2014/main" xmlns="" id="{65F141EF-C73B-4696-BC9D-08E483F8D5B8}"/>
              </a:ext>
            </a:extLst>
          </p:cNvPr>
          <p:cNvSpPr/>
          <p:nvPr/>
        </p:nvSpPr>
        <p:spPr>
          <a:xfrm>
            <a:off x="6724284" y="3421095"/>
            <a:ext cx="1180133" cy="162138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xmlns="" id="{FF86DDB5-5D1C-4D1C-9BA7-C6A0989D7F9A}"/>
              </a:ext>
            </a:extLst>
          </p:cNvPr>
          <p:cNvSpPr txBox="1"/>
          <p:nvPr/>
        </p:nvSpPr>
        <p:spPr>
          <a:xfrm>
            <a:off x="1645220" y="4262948"/>
            <a:ext cx="1160639" cy="523220"/>
          </a:xfrm>
          <a:prstGeom prst="rect">
            <a:avLst/>
          </a:prstGeom>
          <a:noFill/>
        </p:spPr>
        <p:txBody>
          <a:bodyPr wrap="none" rtlCol="0">
            <a:spAutoFit/>
          </a:bodyPr>
          <a:lstStyle/>
          <a:p>
            <a:pPr algn="ctr"/>
            <a:r>
              <a:rPr lang="en-US" sz="1400" dirty="0"/>
              <a:t>Prop F</a:t>
            </a:r>
          </a:p>
          <a:p>
            <a:pPr algn="ctr"/>
            <a:r>
              <a:rPr lang="en-US" sz="1400" dirty="0"/>
              <a:t>Cultural Arts</a:t>
            </a:r>
          </a:p>
        </p:txBody>
      </p:sp>
      <p:sp>
        <p:nvSpPr>
          <p:cNvPr id="45" name="TextBox 44">
            <a:extLst>
              <a:ext uri="{FF2B5EF4-FFF2-40B4-BE49-F238E27FC236}">
                <a16:creationId xmlns:a16="http://schemas.microsoft.com/office/drawing/2014/main" xmlns="" id="{1CD64089-B8A1-4BC5-9733-A26CA173DE6B}"/>
              </a:ext>
            </a:extLst>
          </p:cNvPr>
          <p:cNvSpPr txBox="1"/>
          <p:nvPr/>
        </p:nvSpPr>
        <p:spPr>
          <a:xfrm>
            <a:off x="1699616" y="4716606"/>
            <a:ext cx="979755" cy="307777"/>
          </a:xfrm>
          <a:prstGeom prst="rect">
            <a:avLst/>
          </a:prstGeom>
          <a:noFill/>
        </p:spPr>
        <p:txBody>
          <a:bodyPr wrap="none" rtlCol="0">
            <a:spAutoFit/>
          </a:bodyPr>
          <a:lstStyle/>
          <a:p>
            <a:r>
              <a:rPr lang="en-US" sz="1400" dirty="0"/>
              <a:t>$14.235M</a:t>
            </a:r>
          </a:p>
        </p:txBody>
      </p:sp>
      <p:sp>
        <p:nvSpPr>
          <p:cNvPr id="46" name="TextBox 45">
            <a:extLst>
              <a:ext uri="{FF2B5EF4-FFF2-40B4-BE49-F238E27FC236}">
                <a16:creationId xmlns:a16="http://schemas.microsoft.com/office/drawing/2014/main" xmlns="" id="{B5E2706E-BC88-48EA-98CE-0325130B816F}"/>
              </a:ext>
            </a:extLst>
          </p:cNvPr>
          <p:cNvSpPr txBox="1"/>
          <p:nvPr/>
        </p:nvSpPr>
        <p:spPr>
          <a:xfrm>
            <a:off x="2966766" y="5039343"/>
            <a:ext cx="1080745" cy="307777"/>
          </a:xfrm>
          <a:prstGeom prst="rect">
            <a:avLst/>
          </a:prstGeom>
          <a:noFill/>
        </p:spPr>
        <p:txBody>
          <a:bodyPr wrap="none" rtlCol="0">
            <a:spAutoFit/>
          </a:bodyPr>
          <a:lstStyle/>
          <a:p>
            <a:r>
              <a:rPr lang="en-US" sz="1400" dirty="0"/>
              <a:t>16 Projects</a:t>
            </a:r>
          </a:p>
        </p:txBody>
      </p:sp>
      <p:sp>
        <p:nvSpPr>
          <p:cNvPr id="47" name="TextBox 46">
            <a:extLst>
              <a:ext uri="{FF2B5EF4-FFF2-40B4-BE49-F238E27FC236}">
                <a16:creationId xmlns:a16="http://schemas.microsoft.com/office/drawing/2014/main" xmlns="" id="{3F01DB2D-C08E-4FD2-8DF9-8C7590988169}"/>
              </a:ext>
            </a:extLst>
          </p:cNvPr>
          <p:cNvSpPr txBox="1"/>
          <p:nvPr/>
        </p:nvSpPr>
        <p:spPr>
          <a:xfrm>
            <a:off x="2950144" y="4265781"/>
            <a:ext cx="1231427" cy="523220"/>
          </a:xfrm>
          <a:prstGeom prst="rect">
            <a:avLst/>
          </a:prstGeom>
          <a:noFill/>
        </p:spPr>
        <p:txBody>
          <a:bodyPr wrap="none" rtlCol="0">
            <a:spAutoFit/>
          </a:bodyPr>
          <a:lstStyle/>
          <a:p>
            <a:pPr algn="ctr"/>
            <a:r>
              <a:rPr lang="en-US" sz="1400" dirty="0"/>
              <a:t>Prop G</a:t>
            </a:r>
          </a:p>
          <a:p>
            <a:pPr algn="ctr"/>
            <a:r>
              <a:rPr lang="en-US" sz="1400" dirty="0"/>
              <a:t>Public Safety</a:t>
            </a:r>
          </a:p>
        </p:txBody>
      </p:sp>
      <p:sp>
        <p:nvSpPr>
          <p:cNvPr id="48" name="TextBox 47">
            <a:extLst>
              <a:ext uri="{FF2B5EF4-FFF2-40B4-BE49-F238E27FC236}">
                <a16:creationId xmlns:a16="http://schemas.microsoft.com/office/drawing/2014/main" xmlns="" id="{2248556D-5AB5-45BC-8F1B-7FFE6A104762}"/>
              </a:ext>
            </a:extLst>
          </p:cNvPr>
          <p:cNvSpPr txBox="1"/>
          <p:nvPr/>
        </p:nvSpPr>
        <p:spPr>
          <a:xfrm>
            <a:off x="3005220" y="4738421"/>
            <a:ext cx="979755" cy="307777"/>
          </a:xfrm>
          <a:prstGeom prst="rect">
            <a:avLst/>
          </a:prstGeom>
          <a:noFill/>
        </p:spPr>
        <p:txBody>
          <a:bodyPr wrap="none" rtlCol="0">
            <a:spAutoFit/>
          </a:bodyPr>
          <a:lstStyle/>
          <a:p>
            <a:r>
              <a:rPr lang="en-US" sz="1400" dirty="0"/>
              <a:t>$32.081M</a:t>
            </a:r>
          </a:p>
        </p:txBody>
      </p:sp>
      <p:sp>
        <p:nvSpPr>
          <p:cNvPr id="49" name="TextBox 48">
            <a:extLst>
              <a:ext uri="{FF2B5EF4-FFF2-40B4-BE49-F238E27FC236}">
                <a16:creationId xmlns:a16="http://schemas.microsoft.com/office/drawing/2014/main" xmlns="" id="{7F55ECFB-AEAD-484E-9CCA-3D713278C98C}"/>
              </a:ext>
            </a:extLst>
          </p:cNvPr>
          <p:cNvSpPr txBox="1"/>
          <p:nvPr/>
        </p:nvSpPr>
        <p:spPr>
          <a:xfrm>
            <a:off x="1729546" y="5049237"/>
            <a:ext cx="981359" cy="307777"/>
          </a:xfrm>
          <a:prstGeom prst="rect">
            <a:avLst/>
          </a:prstGeom>
          <a:noFill/>
        </p:spPr>
        <p:txBody>
          <a:bodyPr wrap="none" rtlCol="0">
            <a:spAutoFit/>
          </a:bodyPr>
          <a:lstStyle/>
          <a:p>
            <a:r>
              <a:rPr lang="en-US" sz="1400" dirty="0"/>
              <a:t>9 Projects</a:t>
            </a:r>
          </a:p>
        </p:txBody>
      </p:sp>
      <p:sp>
        <p:nvSpPr>
          <p:cNvPr id="50" name="TextBox 49">
            <a:extLst>
              <a:ext uri="{FF2B5EF4-FFF2-40B4-BE49-F238E27FC236}">
                <a16:creationId xmlns:a16="http://schemas.microsoft.com/office/drawing/2014/main" xmlns="" id="{353D3395-65AA-41C9-AE1E-08A61175CDF1}"/>
              </a:ext>
            </a:extLst>
          </p:cNvPr>
          <p:cNvSpPr txBox="1"/>
          <p:nvPr/>
        </p:nvSpPr>
        <p:spPr>
          <a:xfrm>
            <a:off x="4233623" y="4341240"/>
            <a:ext cx="1241045" cy="523220"/>
          </a:xfrm>
          <a:prstGeom prst="rect">
            <a:avLst/>
          </a:prstGeom>
          <a:noFill/>
        </p:spPr>
        <p:txBody>
          <a:bodyPr wrap="none" rtlCol="0">
            <a:spAutoFit/>
          </a:bodyPr>
          <a:lstStyle/>
          <a:p>
            <a:pPr algn="ctr"/>
            <a:r>
              <a:rPr lang="en-US" sz="1400" dirty="0"/>
              <a:t>Prop H</a:t>
            </a:r>
          </a:p>
          <a:p>
            <a:pPr algn="ctr"/>
            <a:r>
              <a:rPr lang="en-US" sz="1400" dirty="0"/>
              <a:t>City Facilities</a:t>
            </a:r>
          </a:p>
        </p:txBody>
      </p:sp>
      <p:sp>
        <p:nvSpPr>
          <p:cNvPr id="51" name="TextBox 50">
            <a:extLst>
              <a:ext uri="{FF2B5EF4-FFF2-40B4-BE49-F238E27FC236}">
                <a16:creationId xmlns:a16="http://schemas.microsoft.com/office/drawing/2014/main" xmlns="" id="{1ECDA864-5237-4745-9CDB-AD255B9527A6}"/>
              </a:ext>
            </a:extLst>
          </p:cNvPr>
          <p:cNvSpPr txBox="1"/>
          <p:nvPr/>
        </p:nvSpPr>
        <p:spPr>
          <a:xfrm>
            <a:off x="4283346" y="4751748"/>
            <a:ext cx="979755" cy="307777"/>
          </a:xfrm>
          <a:prstGeom prst="rect">
            <a:avLst/>
          </a:prstGeom>
          <a:noFill/>
        </p:spPr>
        <p:txBody>
          <a:bodyPr wrap="none" rtlCol="0">
            <a:spAutoFit/>
          </a:bodyPr>
          <a:lstStyle/>
          <a:p>
            <a:r>
              <a:rPr lang="en-US" sz="1400" dirty="0"/>
              <a:t>$18.157M</a:t>
            </a:r>
          </a:p>
        </p:txBody>
      </p:sp>
      <p:sp>
        <p:nvSpPr>
          <p:cNvPr id="52" name="TextBox 51">
            <a:extLst>
              <a:ext uri="{FF2B5EF4-FFF2-40B4-BE49-F238E27FC236}">
                <a16:creationId xmlns:a16="http://schemas.microsoft.com/office/drawing/2014/main" xmlns="" id="{AE7650E8-8118-4B12-A0DB-82C459669EBD}"/>
              </a:ext>
            </a:extLst>
          </p:cNvPr>
          <p:cNvSpPr txBox="1"/>
          <p:nvPr/>
        </p:nvSpPr>
        <p:spPr>
          <a:xfrm>
            <a:off x="4254183" y="5057779"/>
            <a:ext cx="981359" cy="307777"/>
          </a:xfrm>
          <a:prstGeom prst="rect">
            <a:avLst/>
          </a:prstGeom>
          <a:noFill/>
        </p:spPr>
        <p:txBody>
          <a:bodyPr wrap="none" rtlCol="0">
            <a:spAutoFit/>
          </a:bodyPr>
          <a:lstStyle/>
          <a:p>
            <a:r>
              <a:rPr lang="en-US" sz="1400" dirty="0"/>
              <a:t>7 Projects</a:t>
            </a:r>
          </a:p>
        </p:txBody>
      </p:sp>
      <p:sp>
        <p:nvSpPr>
          <p:cNvPr id="54" name="TextBox 53">
            <a:extLst>
              <a:ext uri="{FF2B5EF4-FFF2-40B4-BE49-F238E27FC236}">
                <a16:creationId xmlns:a16="http://schemas.microsoft.com/office/drawing/2014/main" xmlns="" id="{EC811485-8ABC-4CB1-ACAF-E6BED4D46AFD}"/>
              </a:ext>
            </a:extLst>
          </p:cNvPr>
          <p:cNvSpPr txBox="1"/>
          <p:nvPr/>
        </p:nvSpPr>
        <p:spPr>
          <a:xfrm>
            <a:off x="5484842" y="4116332"/>
            <a:ext cx="1239442" cy="738664"/>
          </a:xfrm>
          <a:prstGeom prst="rect">
            <a:avLst/>
          </a:prstGeom>
          <a:noFill/>
        </p:spPr>
        <p:txBody>
          <a:bodyPr wrap="none" rtlCol="0">
            <a:spAutoFit/>
          </a:bodyPr>
          <a:lstStyle/>
          <a:p>
            <a:pPr algn="ctr"/>
            <a:r>
              <a:rPr lang="en-US" sz="1400" dirty="0"/>
              <a:t>Prop I</a:t>
            </a:r>
          </a:p>
          <a:p>
            <a:pPr algn="ctr"/>
            <a:r>
              <a:rPr lang="en-US" sz="1400" dirty="0"/>
              <a:t>Economic </a:t>
            </a:r>
          </a:p>
          <a:p>
            <a:pPr algn="ctr"/>
            <a:r>
              <a:rPr lang="en-US" sz="1400" dirty="0"/>
              <a:t>Development</a:t>
            </a:r>
          </a:p>
        </p:txBody>
      </p:sp>
      <p:sp>
        <p:nvSpPr>
          <p:cNvPr id="55" name="TextBox 54">
            <a:extLst>
              <a:ext uri="{FF2B5EF4-FFF2-40B4-BE49-F238E27FC236}">
                <a16:creationId xmlns:a16="http://schemas.microsoft.com/office/drawing/2014/main" xmlns="" id="{FE57831E-D02A-4D45-A71D-23280D8BCF36}"/>
              </a:ext>
            </a:extLst>
          </p:cNvPr>
          <p:cNvSpPr txBox="1"/>
          <p:nvPr/>
        </p:nvSpPr>
        <p:spPr>
          <a:xfrm>
            <a:off x="6838151" y="4139295"/>
            <a:ext cx="981359" cy="738664"/>
          </a:xfrm>
          <a:prstGeom prst="rect">
            <a:avLst/>
          </a:prstGeom>
          <a:noFill/>
        </p:spPr>
        <p:txBody>
          <a:bodyPr wrap="none" rtlCol="0">
            <a:spAutoFit/>
          </a:bodyPr>
          <a:lstStyle/>
          <a:p>
            <a:pPr algn="ctr"/>
            <a:r>
              <a:rPr lang="en-US" sz="1400" dirty="0"/>
              <a:t>Prop J</a:t>
            </a:r>
          </a:p>
          <a:p>
            <a:pPr algn="ctr"/>
            <a:r>
              <a:rPr lang="en-US" sz="1400" dirty="0"/>
              <a:t>Homeless</a:t>
            </a:r>
          </a:p>
          <a:p>
            <a:pPr algn="ctr"/>
            <a:r>
              <a:rPr lang="en-US" sz="1400" dirty="0"/>
              <a:t>Facilities</a:t>
            </a:r>
          </a:p>
        </p:txBody>
      </p:sp>
      <p:sp>
        <p:nvSpPr>
          <p:cNvPr id="56" name="TextBox 55">
            <a:extLst>
              <a:ext uri="{FF2B5EF4-FFF2-40B4-BE49-F238E27FC236}">
                <a16:creationId xmlns:a16="http://schemas.microsoft.com/office/drawing/2014/main" xmlns="" id="{C854A98C-BD4F-4837-B287-69F00E1B7494}"/>
              </a:ext>
            </a:extLst>
          </p:cNvPr>
          <p:cNvSpPr txBox="1"/>
          <p:nvPr/>
        </p:nvSpPr>
        <p:spPr>
          <a:xfrm>
            <a:off x="5663961" y="4751747"/>
            <a:ext cx="780983" cy="307777"/>
          </a:xfrm>
          <a:prstGeom prst="rect">
            <a:avLst/>
          </a:prstGeom>
          <a:noFill/>
        </p:spPr>
        <p:txBody>
          <a:bodyPr wrap="none" rtlCol="0">
            <a:spAutoFit/>
          </a:bodyPr>
          <a:lstStyle/>
          <a:p>
            <a:r>
              <a:rPr lang="en-US" sz="1400" dirty="0"/>
              <a:t>$55.4M</a:t>
            </a:r>
          </a:p>
        </p:txBody>
      </p:sp>
      <p:sp>
        <p:nvSpPr>
          <p:cNvPr id="57" name="TextBox 56">
            <a:extLst>
              <a:ext uri="{FF2B5EF4-FFF2-40B4-BE49-F238E27FC236}">
                <a16:creationId xmlns:a16="http://schemas.microsoft.com/office/drawing/2014/main" xmlns="" id="{3D0269C7-ED09-4207-B81A-45AE702CD760}"/>
              </a:ext>
            </a:extLst>
          </p:cNvPr>
          <p:cNvSpPr txBox="1"/>
          <p:nvPr/>
        </p:nvSpPr>
        <p:spPr>
          <a:xfrm>
            <a:off x="6909142" y="4778609"/>
            <a:ext cx="780983" cy="307777"/>
          </a:xfrm>
          <a:prstGeom prst="rect">
            <a:avLst/>
          </a:prstGeom>
          <a:noFill/>
        </p:spPr>
        <p:txBody>
          <a:bodyPr wrap="none" rtlCol="0">
            <a:spAutoFit/>
          </a:bodyPr>
          <a:lstStyle/>
          <a:p>
            <a:r>
              <a:rPr lang="en-US" sz="1400" dirty="0"/>
              <a:t>$20.0M</a:t>
            </a:r>
          </a:p>
        </p:txBody>
      </p:sp>
      <p:pic>
        <p:nvPicPr>
          <p:cNvPr id="62" name="Picture 61">
            <a:extLst>
              <a:ext uri="{FF2B5EF4-FFF2-40B4-BE49-F238E27FC236}">
                <a16:creationId xmlns:a16="http://schemas.microsoft.com/office/drawing/2014/main" xmlns="" id="{CD3919E1-D81B-4A76-89EC-A61AA422EA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5662" y="923656"/>
            <a:ext cx="1828804" cy="1828804"/>
          </a:xfrm>
          <a:prstGeom prst="rect">
            <a:avLst/>
          </a:prstGeom>
        </p:spPr>
      </p:pic>
      <p:pic>
        <p:nvPicPr>
          <p:cNvPr id="68" name="Picture 67">
            <a:extLst>
              <a:ext uri="{FF2B5EF4-FFF2-40B4-BE49-F238E27FC236}">
                <a16:creationId xmlns:a16="http://schemas.microsoft.com/office/drawing/2014/main" xmlns="" id="{BA7D277B-E73E-4941-881B-0C2E7A7CB9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87474" y="925588"/>
            <a:ext cx="1828804" cy="1828804"/>
          </a:xfrm>
          <a:prstGeom prst="rect">
            <a:avLst/>
          </a:prstGeom>
        </p:spPr>
      </p:pic>
      <p:pic>
        <p:nvPicPr>
          <p:cNvPr id="74" name="Picture 73">
            <a:extLst>
              <a:ext uri="{FF2B5EF4-FFF2-40B4-BE49-F238E27FC236}">
                <a16:creationId xmlns:a16="http://schemas.microsoft.com/office/drawing/2014/main" xmlns="" id="{447B2F0B-B69C-4F2A-9E00-0355C08EB6A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4428" y="2944789"/>
            <a:ext cx="1828804" cy="1828804"/>
          </a:xfrm>
          <a:prstGeom prst="rect">
            <a:avLst/>
          </a:prstGeom>
        </p:spPr>
      </p:pic>
    </p:spTree>
    <p:extLst>
      <p:ext uri="{BB962C8B-B14F-4D97-AF65-F5344CB8AC3E}">
        <p14:creationId xmlns:p14="http://schemas.microsoft.com/office/powerpoint/2010/main" val="1199641936"/>
      </p:ext>
    </p:extLst>
  </p:cSld>
  <p:clrMapOvr>
    <a:masterClrMapping/>
  </p:clrMapOvr>
</p:sld>
</file>

<file path=ppt/theme/theme1.xml><?xml version="1.0" encoding="utf-8"?>
<a:theme xmlns:a="http://schemas.openxmlformats.org/drawingml/2006/main" name="Office Theme">
  <a:themeElements>
    <a:clrScheme name="Dallas Colors">
      <a:dk1>
        <a:sysClr val="windowText" lastClr="000000"/>
      </a:dk1>
      <a:lt1>
        <a:srgbClr val="FFFFFF"/>
      </a:lt1>
      <a:dk2>
        <a:srgbClr val="44546A"/>
      </a:dk2>
      <a:lt2>
        <a:srgbClr val="E7E6E6"/>
      </a:lt2>
      <a:accent1>
        <a:srgbClr val="003F88"/>
      </a:accent1>
      <a:accent2>
        <a:srgbClr val="669900"/>
      </a:accent2>
      <a:accent3>
        <a:srgbClr val="0166CE"/>
      </a:accent3>
      <a:accent4>
        <a:srgbClr val="2196F3"/>
      </a:accent4>
      <a:accent5>
        <a:srgbClr val="FFA000"/>
      </a:accent5>
      <a:accent6>
        <a:srgbClr val="B54334"/>
      </a:accent6>
      <a:hlink>
        <a:srgbClr val="0563C1"/>
      </a:hlink>
      <a:folHlink>
        <a:srgbClr val="954F72"/>
      </a:folHlink>
    </a:clrScheme>
    <a:fontScheme name="Dallas Font Templat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nal Template (003).potx [Read-Only]" id="{6485A96D-42CA-4F2A-AE1D-00AFEBA935E6}" vid="{939077AF-B61D-406C-BB25-77EA69FBD0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Internal Template (003).pptx</Template>
  <TotalTime>17242</TotalTime>
  <Words>1135</Words>
  <Application>Microsoft Macintosh PowerPoint</Application>
  <PresentationFormat>On-screen Show (4:3)</PresentationFormat>
  <Paragraphs>270</Paragraphs>
  <Slides>25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Calibri</vt:lpstr>
      <vt:lpstr>Arial</vt:lpstr>
      <vt:lpstr>Office Theme</vt:lpstr>
      <vt:lpstr>PowerPoint Presentation</vt:lpstr>
      <vt:lpstr>Platinum Annual Sponsor</vt:lpstr>
      <vt:lpstr>Young Leaders February 8, 2018 Legal Draft Brewery  February Dinner Meeting Fort Worth Details will be announced SOON!</vt:lpstr>
      <vt:lpstr>PowerPoint Presentation</vt:lpstr>
      <vt:lpstr>2017 Capital Bond Program </vt:lpstr>
      <vt:lpstr>Overview</vt:lpstr>
      <vt:lpstr>Events Leading to Today</vt:lpstr>
      <vt:lpstr>Public Input Results</vt:lpstr>
      <vt:lpstr>2017-2022 Bond Program </vt:lpstr>
      <vt:lpstr>Proposition A: Streets and Transportation</vt:lpstr>
      <vt:lpstr>Proposition B:  Parks and Recreation</vt:lpstr>
      <vt:lpstr>Fair Park </vt:lpstr>
      <vt:lpstr>Flood Control and Storm Drainage</vt:lpstr>
      <vt:lpstr>Library Facilities</vt:lpstr>
      <vt:lpstr>Cultural and Performing Arts Faciliites</vt:lpstr>
      <vt:lpstr>Public Safety Facilities</vt:lpstr>
      <vt:lpstr>City Facilities</vt:lpstr>
      <vt:lpstr>Economic Development and Housing</vt:lpstr>
      <vt:lpstr>Homeless Assistance Facilities</vt:lpstr>
      <vt:lpstr>Bond Program Highlights</vt:lpstr>
      <vt:lpstr>2017 Bond Program Delivery</vt:lpstr>
      <vt:lpstr>Next Steps</vt:lpstr>
      <vt:lpstr>Bond Program Website</vt:lpstr>
      <vt:lpstr>PowerPoint Presentation</vt:lpstr>
      <vt:lpstr>2017 Capital Bond Program </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Abernethy, Richard</dc:creator>
  <cp:lastModifiedBy>Microsoft Office User</cp:lastModifiedBy>
  <cp:revision>673</cp:revision>
  <cp:lastPrinted>2018-01-24T13:28:36Z</cp:lastPrinted>
  <dcterms:created xsi:type="dcterms:W3CDTF">2017-04-05T17:40:04Z</dcterms:created>
  <dcterms:modified xsi:type="dcterms:W3CDTF">2018-01-24T21:38:57Z</dcterms:modified>
</cp:coreProperties>
</file>